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107"/>
  </p:notesMasterIdLst>
  <p:handoutMasterIdLst>
    <p:handoutMasterId r:id="rId108"/>
  </p:handoutMasterIdLst>
  <p:sldIdLst>
    <p:sldId id="256" r:id="rId3"/>
    <p:sldId id="595" r:id="rId4"/>
    <p:sldId id="557" r:id="rId5"/>
    <p:sldId id="577" r:id="rId6"/>
    <p:sldId id="522" r:id="rId7"/>
    <p:sldId id="586" r:id="rId8"/>
    <p:sldId id="589" r:id="rId9"/>
    <p:sldId id="588" r:id="rId10"/>
    <p:sldId id="590" r:id="rId11"/>
    <p:sldId id="591" r:id="rId12"/>
    <p:sldId id="587" r:id="rId13"/>
    <p:sldId id="585" r:id="rId14"/>
    <p:sldId id="576" r:id="rId15"/>
    <p:sldId id="562" r:id="rId16"/>
    <p:sldId id="523" r:id="rId17"/>
    <p:sldId id="578" r:id="rId18"/>
    <p:sldId id="525" r:id="rId19"/>
    <p:sldId id="592" r:id="rId20"/>
    <p:sldId id="567" r:id="rId21"/>
    <p:sldId id="568" r:id="rId22"/>
    <p:sldId id="535" r:id="rId23"/>
    <p:sldId id="564" r:id="rId24"/>
    <p:sldId id="258" r:id="rId25"/>
    <p:sldId id="257" r:id="rId26"/>
    <p:sldId id="479" r:id="rId27"/>
    <p:sldId id="480" r:id="rId28"/>
    <p:sldId id="477" r:id="rId29"/>
    <p:sldId id="478" r:id="rId30"/>
    <p:sldId id="536" r:id="rId31"/>
    <p:sldId id="422" r:id="rId32"/>
    <p:sldId id="484" r:id="rId33"/>
    <p:sldId id="489" r:id="rId34"/>
    <p:sldId id="537" r:id="rId35"/>
    <p:sldId id="545" r:id="rId36"/>
    <p:sldId id="488" r:id="rId37"/>
    <p:sldId id="553" r:id="rId38"/>
    <p:sldId id="485" r:id="rId39"/>
    <p:sldId id="492" r:id="rId40"/>
    <p:sldId id="486" r:id="rId41"/>
    <p:sldId id="487" r:id="rId42"/>
    <p:sldId id="512" r:id="rId43"/>
    <p:sldId id="513" r:id="rId44"/>
    <p:sldId id="497" r:id="rId45"/>
    <p:sldId id="499" r:id="rId46"/>
    <p:sldId id="500" r:id="rId47"/>
    <p:sldId id="501" r:id="rId48"/>
    <p:sldId id="502" r:id="rId49"/>
    <p:sldId id="503" r:id="rId50"/>
    <p:sldId id="504" r:id="rId51"/>
    <p:sldId id="505" r:id="rId52"/>
    <p:sldId id="491" r:id="rId53"/>
    <p:sldId id="495" r:id="rId54"/>
    <p:sldId id="494" r:id="rId55"/>
    <p:sldId id="540" r:id="rId56"/>
    <p:sldId id="539" r:id="rId57"/>
    <p:sldId id="542" r:id="rId58"/>
    <p:sldId id="543" r:id="rId59"/>
    <p:sldId id="544" r:id="rId60"/>
    <p:sldId id="538" r:id="rId61"/>
    <p:sldId id="506" r:id="rId62"/>
    <p:sldId id="593" r:id="rId63"/>
    <p:sldId id="507" r:id="rId64"/>
    <p:sldId id="594" r:id="rId65"/>
    <p:sldId id="508" r:id="rId66"/>
    <p:sldId id="509" r:id="rId67"/>
    <p:sldId id="510" r:id="rId68"/>
    <p:sldId id="511" r:id="rId69"/>
    <p:sldId id="474" r:id="rId70"/>
    <p:sldId id="515" r:id="rId71"/>
    <p:sldId id="514" r:id="rId72"/>
    <p:sldId id="516" r:id="rId73"/>
    <p:sldId id="517" r:id="rId74"/>
    <p:sldId id="518" r:id="rId75"/>
    <p:sldId id="519" r:id="rId76"/>
    <p:sldId id="554" r:id="rId77"/>
    <p:sldId id="556" r:id="rId78"/>
    <p:sldId id="555" r:id="rId79"/>
    <p:sldId id="521" r:id="rId80"/>
    <p:sldId id="520" r:id="rId81"/>
    <p:sldId id="481" r:id="rId82"/>
    <p:sldId id="526" r:id="rId83"/>
    <p:sldId id="596" r:id="rId84"/>
    <p:sldId id="560" r:id="rId85"/>
    <p:sldId id="559" r:id="rId86"/>
    <p:sldId id="584" r:id="rId87"/>
    <p:sldId id="529" r:id="rId88"/>
    <p:sldId id="597" r:id="rId89"/>
    <p:sldId id="600" r:id="rId90"/>
    <p:sldId id="601" r:id="rId91"/>
    <p:sldId id="602" r:id="rId92"/>
    <p:sldId id="569" r:id="rId93"/>
    <p:sldId id="570" r:id="rId94"/>
    <p:sldId id="574" r:id="rId95"/>
    <p:sldId id="572" r:id="rId96"/>
    <p:sldId id="580" r:id="rId97"/>
    <p:sldId id="573" r:id="rId98"/>
    <p:sldId id="581" r:id="rId99"/>
    <p:sldId id="582" r:id="rId100"/>
    <p:sldId id="575" r:id="rId101"/>
    <p:sldId id="579" r:id="rId102"/>
    <p:sldId id="583" r:id="rId103"/>
    <p:sldId id="598" r:id="rId104"/>
    <p:sldId id="565" r:id="rId105"/>
    <p:sldId id="471" r:id="rId106"/>
  </p:sldIdLst>
  <p:sldSz cx="9144000" cy="6858000" type="screen4x3"/>
  <p:notesSz cx="6858000" cy="9144000"/>
  <p:defaultTextStyle>
    <a:defPPr>
      <a:defRPr lang="en-US"/>
    </a:defPPr>
    <a:lvl1pPr algn="l" rtl="0" fontAlgn="base">
      <a:spcBef>
        <a:spcPct val="0"/>
      </a:spcBef>
      <a:spcAft>
        <a:spcPct val="0"/>
      </a:spcAft>
      <a:defRPr kumimoji="1" sz="23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kumimoji="1" sz="23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kumimoji="1" sz="23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kumimoji="1" sz="23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kumimoji="1" sz="2300" kern="1200">
        <a:solidFill>
          <a:schemeClr val="tx1"/>
        </a:solidFill>
        <a:latin typeface="Times New Roman" charset="0"/>
        <a:ea typeface="ＭＳ Ｐゴシック" charset="0"/>
        <a:cs typeface="+mn-cs"/>
      </a:defRPr>
    </a:lvl5pPr>
    <a:lvl6pPr marL="2286000" algn="l" defTabSz="457200" rtl="0" eaLnBrk="1" latinLnBrk="0" hangingPunct="1">
      <a:defRPr kumimoji="1" sz="2300" kern="1200">
        <a:solidFill>
          <a:schemeClr val="tx1"/>
        </a:solidFill>
        <a:latin typeface="Times New Roman" charset="0"/>
        <a:ea typeface="ＭＳ Ｐゴシック" charset="0"/>
        <a:cs typeface="+mn-cs"/>
      </a:defRPr>
    </a:lvl6pPr>
    <a:lvl7pPr marL="2743200" algn="l" defTabSz="457200" rtl="0" eaLnBrk="1" latinLnBrk="0" hangingPunct="1">
      <a:defRPr kumimoji="1" sz="2300" kern="1200">
        <a:solidFill>
          <a:schemeClr val="tx1"/>
        </a:solidFill>
        <a:latin typeface="Times New Roman" charset="0"/>
        <a:ea typeface="ＭＳ Ｐゴシック" charset="0"/>
        <a:cs typeface="+mn-cs"/>
      </a:defRPr>
    </a:lvl7pPr>
    <a:lvl8pPr marL="3200400" algn="l" defTabSz="457200" rtl="0" eaLnBrk="1" latinLnBrk="0" hangingPunct="1">
      <a:defRPr kumimoji="1" sz="2300" kern="1200">
        <a:solidFill>
          <a:schemeClr val="tx1"/>
        </a:solidFill>
        <a:latin typeface="Times New Roman" charset="0"/>
        <a:ea typeface="ＭＳ Ｐゴシック" charset="0"/>
        <a:cs typeface="+mn-cs"/>
      </a:defRPr>
    </a:lvl8pPr>
    <a:lvl9pPr marL="3657600" algn="l" defTabSz="457200" rtl="0" eaLnBrk="1" latinLnBrk="0" hangingPunct="1">
      <a:defRPr kumimoji="1" sz="23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9537F"/>
    <a:srgbClr val="336699"/>
    <a:srgbClr val="009999"/>
    <a:srgbClr val="FFE806"/>
    <a:srgbClr val="DD0714"/>
    <a:srgbClr val="7E109B"/>
    <a:srgbClr val="003399"/>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E09E7-90FC-614E-8CFF-BF54532D5827}" v="1397" dt="2023-11-02T03:30:16.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32"/>
    <p:restoredTop sz="86410"/>
  </p:normalViewPr>
  <p:slideViewPr>
    <p:cSldViewPr snapToGrid="0">
      <p:cViewPr>
        <p:scale>
          <a:sx n="135" d="100"/>
          <a:sy n="135" d="100"/>
        </p:scale>
        <p:origin x="568" y="144"/>
      </p:cViewPr>
      <p:guideLst>
        <p:guide orient="horz" pos="2160"/>
        <p:guide pos="2880"/>
      </p:guideLst>
    </p:cSldViewPr>
  </p:slideViewPr>
  <p:outlineViewPr>
    <p:cViewPr>
      <p:scale>
        <a:sx n="33" d="100"/>
        <a:sy n="33" d="100"/>
      </p:scale>
      <p:origin x="0" y="-15960"/>
    </p:cViewPr>
  </p:outlineViewPr>
  <p:notesTextViewPr>
    <p:cViewPr>
      <p:scale>
        <a:sx n="1" d="1"/>
        <a:sy n="1" d="1"/>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sz="1200"/>
            </a:lvl1pPr>
          </a:lstStyle>
          <a:p>
            <a:r>
              <a:rPr lang="en-US"/>
              <a:t>David B. Frank</a:t>
            </a:r>
          </a:p>
        </p:txBody>
      </p:sp>
      <p:sp>
        <p:nvSpPr>
          <p:cNvPr id="17411"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sz="1200"/>
            </a:lvl1pPr>
          </a:lstStyle>
          <a:p>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sz="1200"/>
            </a:lvl1pPr>
          </a:lstStyle>
          <a:p>
            <a:r>
              <a:rPr lang="en-US"/>
              <a:t>That Is Not Justice</a:t>
            </a:r>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kumimoji="0" sz="1200"/>
            </a:lvl1pPr>
          </a:lstStyle>
          <a:p>
            <a:fld id="{21674F3C-4863-E14F-A52A-A0830371F208}" type="slidenum">
              <a:rPr lang="en-US"/>
              <a:pPr/>
              <a:t>‹#›</a:t>
            </a:fld>
            <a:endParaRPr lang="en-US"/>
          </a:p>
        </p:txBody>
      </p:sp>
    </p:spTree>
    <p:extLst>
      <p:ext uri="{BB962C8B-B14F-4D97-AF65-F5344CB8AC3E}">
        <p14:creationId xmlns:p14="http://schemas.microsoft.com/office/powerpoint/2010/main" val="2349992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sz="1200"/>
            </a:lvl1pPr>
          </a:lstStyle>
          <a:p>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sz="1200"/>
            </a:lvl1pPr>
          </a:lstStyle>
          <a:p>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sz="1200"/>
            </a:lvl1pPr>
          </a:lstStyle>
          <a:p>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kumimoji="0" sz="1200"/>
            </a:lvl1pPr>
          </a:lstStyle>
          <a:p>
            <a:fld id="{B4F59E17-9156-F44D-A591-B616B8985ECB}" type="slidenum">
              <a:rPr lang="en-US"/>
              <a:pPr/>
              <a:t>‹#›</a:t>
            </a:fld>
            <a:endParaRPr lang="en-US"/>
          </a:p>
        </p:txBody>
      </p:sp>
    </p:spTree>
    <p:extLst>
      <p:ext uri="{BB962C8B-B14F-4D97-AF65-F5344CB8AC3E}">
        <p14:creationId xmlns:p14="http://schemas.microsoft.com/office/powerpoint/2010/main" val="40705147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E5996-A75B-E447-9BE1-64EEAD32E1D8}" type="slidenum">
              <a:rPr lang="en-US"/>
              <a:pPr/>
              <a:t>1</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10</a:t>
            </a:fld>
            <a:endParaRPr lang="en-US"/>
          </a:p>
        </p:txBody>
      </p:sp>
    </p:spTree>
    <p:extLst>
      <p:ext uri="{BB962C8B-B14F-4D97-AF65-F5344CB8AC3E}">
        <p14:creationId xmlns:p14="http://schemas.microsoft.com/office/powerpoint/2010/main" val="20612090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i="1" dirty="0"/>
              <a:t>Oregon v. </a:t>
            </a:r>
            <a:r>
              <a:rPr lang="en-US" i="1" dirty="0" err="1"/>
              <a:t>Elstad</a:t>
            </a:r>
            <a:r>
              <a:rPr lang="en-US" dirty="0"/>
              <a:t>, 470 U.S. 298, 105 </a:t>
            </a:r>
            <a:r>
              <a:rPr lang="en-US" dirty="0" err="1"/>
              <a:t>S.Ct</a:t>
            </a:r>
            <a:r>
              <a:rPr lang="en-US" dirty="0"/>
              <a:t>. 1285, 84 L.Ed.2d 222 (1985) .</a:t>
            </a:r>
          </a:p>
        </p:txBody>
      </p:sp>
      <p:sp>
        <p:nvSpPr>
          <p:cNvPr id="4" name="Slide Number Placeholder 3"/>
          <p:cNvSpPr>
            <a:spLocks noGrp="1"/>
          </p:cNvSpPr>
          <p:nvPr>
            <p:ph type="sldNum" sz="quarter" idx="5"/>
          </p:nvPr>
        </p:nvSpPr>
        <p:spPr/>
        <p:txBody>
          <a:bodyPr/>
          <a:lstStyle/>
          <a:p>
            <a:fld id="{B4F59E17-9156-F44D-A591-B616B8985ECB}" type="slidenum">
              <a:rPr lang="en-US" smtClean="0"/>
              <a:pPr/>
              <a:t>101</a:t>
            </a:fld>
            <a:endParaRPr lang="en-US"/>
          </a:p>
        </p:txBody>
      </p:sp>
    </p:spTree>
    <p:extLst>
      <p:ext uri="{BB962C8B-B14F-4D97-AF65-F5344CB8AC3E}">
        <p14:creationId xmlns:p14="http://schemas.microsoft.com/office/powerpoint/2010/main" val="9178714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102</a:t>
            </a:fld>
            <a:endParaRPr lang="en-US"/>
          </a:p>
        </p:txBody>
      </p:sp>
    </p:spTree>
    <p:extLst>
      <p:ext uri="{BB962C8B-B14F-4D97-AF65-F5344CB8AC3E}">
        <p14:creationId xmlns:p14="http://schemas.microsoft.com/office/powerpoint/2010/main" val="38563423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103</a:t>
            </a:fld>
            <a:endParaRPr lang="en-US"/>
          </a:p>
        </p:txBody>
      </p:sp>
    </p:spTree>
    <p:extLst>
      <p:ext uri="{BB962C8B-B14F-4D97-AF65-F5344CB8AC3E}">
        <p14:creationId xmlns:p14="http://schemas.microsoft.com/office/powerpoint/2010/main" val="39014031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104</a:t>
            </a:fld>
            <a:endParaRPr lang="en-US"/>
          </a:p>
        </p:txBody>
      </p:sp>
    </p:spTree>
    <p:extLst>
      <p:ext uri="{BB962C8B-B14F-4D97-AF65-F5344CB8AC3E}">
        <p14:creationId xmlns:p14="http://schemas.microsoft.com/office/powerpoint/2010/main" val="401988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6DAD3-5113-6249-9AD1-011A69C8EC28}" type="slidenum">
              <a:rPr lang="en-US"/>
              <a:pPr/>
              <a:t>11</a:t>
            </a:fld>
            <a:endParaRPr lang="en-US"/>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sz="600"/>
          </a:p>
        </p:txBody>
      </p:sp>
    </p:spTree>
    <p:extLst>
      <p:ext uri="{BB962C8B-B14F-4D97-AF65-F5344CB8AC3E}">
        <p14:creationId xmlns:p14="http://schemas.microsoft.com/office/powerpoint/2010/main" val="276232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12</a:t>
            </a:fld>
            <a:endParaRPr lang="en-US"/>
          </a:p>
        </p:txBody>
      </p:sp>
    </p:spTree>
    <p:extLst>
      <p:ext uri="{BB962C8B-B14F-4D97-AF65-F5344CB8AC3E}">
        <p14:creationId xmlns:p14="http://schemas.microsoft.com/office/powerpoint/2010/main" val="1889888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13</a:t>
            </a:fld>
            <a:endParaRPr lang="en-US"/>
          </a:p>
        </p:txBody>
      </p:sp>
    </p:spTree>
    <p:extLst>
      <p:ext uri="{BB962C8B-B14F-4D97-AF65-F5344CB8AC3E}">
        <p14:creationId xmlns:p14="http://schemas.microsoft.com/office/powerpoint/2010/main" val="25143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14</a:t>
            </a:fld>
            <a:endParaRPr lang="en-US"/>
          </a:p>
        </p:txBody>
      </p:sp>
    </p:spTree>
    <p:extLst>
      <p:ext uri="{BB962C8B-B14F-4D97-AF65-F5344CB8AC3E}">
        <p14:creationId xmlns:p14="http://schemas.microsoft.com/office/powerpoint/2010/main" val="2972041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15</a:t>
            </a:fld>
            <a:endParaRPr lang="en-US"/>
          </a:p>
        </p:txBody>
      </p:sp>
    </p:spTree>
    <p:extLst>
      <p:ext uri="{BB962C8B-B14F-4D97-AF65-F5344CB8AC3E}">
        <p14:creationId xmlns:p14="http://schemas.microsoft.com/office/powerpoint/2010/main" val="612246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16</a:t>
            </a:fld>
            <a:endParaRPr lang="en-US"/>
          </a:p>
        </p:txBody>
      </p:sp>
    </p:spTree>
    <p:extLst>
      <p:ext uri="{BB962C8B-B14F-4D97-AF65-F5344CB8AC3E}">
        <p14:creationId xmlns:p14="http://schemas.microsoft.com/office/powerpoint/2010/main" val="1649011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17</a:t>
            </a:fld>
            <a:endParaRPr lang="en-US"/>
          </a:p>
        </p:txBody>
      </p:sp>
    </p:spTree>
    <p:extLst>
      <p:ext uri="{BB962C8B-B14F-4D97-AF65-F5344CB8AC3E}">
        <p14:creationId xmlns:p14="http://schemas.microsoft.com/office/powerpoint/2010/main" val="623046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18</a:t>
            </a:fld>
            <a:endParaRPr lang="en-US"/>
          </a:p>
        </p:txBody>
      </p:sp>
    </p:spTree>
    <p:extLst>
      <p:ext uri="{BB962C8B-B14F-4D97-AF65-F5344CB8AC3E}">
        <p14:creationId xmlns:p14="http://schemas.microsoft.com/office/powerpoint/2010/main" val="308279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20</a:t>
            </a:fld>
            <a:endParaRPr lang="en-US"/>
          </a:p>
        </p:txBody>
      </p:sp>
    </p:spTree>
    <p:extLst>
      <p:ext uri="{BB962C8B-B14F-4D97-AF65-F5344CB8AC3E}">
        <p14:creationId xmlns:p14="http://schemas.microsoft.com/office/powerpoint/2010/main" val="377709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6DAD3-5113-6249-9AD1-011A69C8EC28}" type="slidenum">
              <a:rPr lang="en-US"/>
              <a:pPr/>
              <a:t>2</a:t>
            </a:fld>
            <a:endParaRPr lang="en-US"/>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sz="600"/>
          </a:p>
        </p:txBody>
      </p:sp>
    </p:spTree>
    <p:extLst>
      <p:ext uri="{BB962C8B-B14F-4D97-AF65-F5344CB8AC3E}">
        <p14:creationId xmlns:p14="http://schemas.microsoft.com/office/powerpoint/2010/main" val="853426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21</a:t>
            </a:fld>
            <a:endParaRPr lang="en-US"/>
          </a:p>
        </p:txBody>
      </p:sp>
    </p:spTree>
    <p:extLst>
      <p:ext uri="{BB962C8B-B14F-4D97-AF65-F5344CB8AC3E}">
        <p14:creationId xmlns:p14="http://schemas.microsoft.com/office/powerpoint/2010/main" val="952899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22</a:t>
            </a:fld>
            <a:endParaRPr lang="en-US"/>
          </a:p>
        </p:txBody>
      </p:sp>
    </p:spTree>
    <p:extLst>
      <p:ext uri="{BB962C8B-B14F-4D97-AF65-F5344CB8AC3E}">
        <p14:creationId xmlns:p14="http://schemas.microsoft.com/office/powerpoint/2010/main" val="123299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69DD9-6A2B-8042-8BE5-5E4A25A4E3F4}" type="slidenum">
              <a:rPr lang="en-US"/>
              <a:pPr/>
              <a:t>23</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r>
              <a:rPr lang="en-US" dirty="0"/>
              <a:t>We will not be talking about:</a:t>
            </a:r>
          </a:p>
          <a:p>
            <a:pPr lvl="1">
              <a:spcBef>
                <a:spcPct val="100000"/>
              </a:spcBef>
            </a:pPr>
            <a:r>
              <a:rPr lang="en-US" dirty="0"/>
              <a:t>Texas Appellate Procedure</a:t>
            </a:r>
          </a:p>
          <a:p>
            <a:pPr lvl="1"/>
            <a:r>
              <a:rPr lang="en-US" dirty="0"/>
              <a:t>Texas Death Penalty</a:t>
            </a:r>
          </a:p>
          <a:p>
            <a:pPr lvl="1"/>
            <a:r>
              <a:rPr lang="en-US" dirty="0"/>
              <a:t>Federal Sentencing Guidelines</a:t>
            </a:r>
          </a:p>
          <a:p>
            <a:pPr lvl="1"/>
            <a:r>
              <a:rPr lang="en-US" dirty="0"/>
              <a:t>Texas Parole Law</a:t>
            </a:r>
          </a:p>
          <a:p>
            <a:pPr lvl="1"/>
            <a:r>
              <a:rPr lang="en-US" dirty="0"/>
              <a:t>Texas Juvenile Law</a:t>
            </a:r>
          </a:p>
          <a:p>
            <a:pPr lvl="1"/>
            <a:r>
              <a:rPr lang="en-US" dirty="0"/>
              <a:t>Municipal and Justice Court Sentencing Procedures</a:t>
            </a:r>
          </a:p>
          <a:p>
            <a:pPr lvl="1"/>
            <a:r>
              <a:rPr lang="en-US" dirty="0"/>
              <a:t>Texas Civil Commitment Procedures</a:t>
            </a:r>
          </a:p>
          <a:p>
            <a:pPr lvl="1"/>
            <a:r>
              <a:rPr lang="en-US" dirty="0"/>
              <a:t>Texas Sex Offender Registration Program</a:t>
            </a:r>
          </a:p>
          <a:p>
            <a:pPr lvl="1"/>
            <a:r>
              <a:rPr lang="en-US" dirty="0"/>
              <a:t>Collateral Consequences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BBB5-9882-5944-87CC-0A9502076156}" type="slidenum">
              <a:rPr lang="en-US"/>
              <a:pPr/>
              <a:t>24</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BBB5-9882-5944-87CC-0A9502076156}" type="slidenum">
              <a:rPr lang="en-US"/>
              <a:pPr/>
              <a:t>25</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3990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BBB5-9882-5944-87CC-0A9502076156}" type="slidenum">
              <a:rPr lang="en-US"/>
              <a:pPr/>
              <a:t>26</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1000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BBB5-9882-5944-87CC-0A9502076156}" type="slidenum">
              <a:rPr lang="en-US"/>
              <a:pPr/>
              <a:t>27</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9698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BBB5-9882-5944-87CC-0A9502076156}" type="slidenum">
              <a:rPr lang="en-US"/>
              <a:pPr/>
              <a:t>28</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7394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ABBB5-9882-5944-87CC-0A9502076156}" type="slidenum">
              <a:rPr lang="en-US"/>
              <a:pPr/>
              <a:t>29</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5982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6DAD3-5113-6249-9AD1-011A69C8EC28}" type="slidenum">
              <a:rPr lang="en-US"/>
              <a:pPr/>
              <a:t>30</a:t>
            </a:fld>
            <a:endParaRPr lang="en-US"/>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sz="6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a:solidFill>
                  <a:srgbClr val="212121"/>
                </a:solidFill>
                <a:latin typeface="+mn-lt"/>
              </a:rPr>
              <a:t>1</a:t>
            </a:r>
            <a:r>
              <a:rPr lang="en-US" sz="1200" dirty="0">
                <a:solidFill>
                  <a:srgbClr val="212121"/>
                </a:solidFill>
                <a:latin typeface="+mn-lt"/>
              </a:rPr>
              <a:t> </a:t>
            </a:r>
            <a:r>
              <a:rPr lang="en-US" sz="1200" i="1" dirty="0">
                <a:solidFill>
                  <a:srgbClr val="212121"/>
                </a:solidFill>
                <a:latin typeface="+mn-lt"/>
              </a:rPr>
              <a:t>Martinez v. State</a:t>
            </a:r>
            <a:r>
              <a:rPr lang="en-US" sz="1200" dirty="0">
                <a:solidFill>
                  <a:srgbClr val="212121"/>
                </a:solidFill>
                <a:latin typeface="+mn-lt"/>
              </a:rPr>
              <a:t>, 272 S.W.3d 615, 626 (Tex. Crim. App. 2008). </a:t>
            </a:r>
          </a:p>
        </p:txBody>
      </p:sp>
      <p:sp>
        <p:nvSpPr>
          <p:cNvPr id="4" name="Slide Number Placeholder 3"/>
          <p:cNvSpPr>
            <a:spLocks noGrp="1"/>
          </p:cNvSpPr>
          <p:nvPr>
            <p:ph type="sldNum" sz="quarter" idx="5"/>
          </p:nvPr>
        </p:nvSpPr>
        <p:spPr/>
        <p:txBody>
          <a:bodyPr/>
          <a:lstStyle/>
          <a:p>
            <a:fld id="{B4F59E17-9156-F44D-A591-B616B8985ECB}" type="slidenum">
              <a:rPr lang="en-US" smtClean="0"/>
              <a:pPr/>
              <a:t>3</a:t>
            </a:fld>
            <a:endParaRPr lang="en-US"/>
          </a:p>
        </p:txBody>
      </p:sp>
    </p:spTree>
    <p:extLst>
      <p:ext uri="{BB962C8B-B14F-4D97-AF65-F5344CB8AC3E}">
        <p14:creationId xmlns:p14="http://schemas.microsoft.com/office/powerpoint/2010/main" val="401059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a:solidFill>
                  <a:schemeClr val="tx1"/>
                </a:solidFill>
                <a:effectLst/>
                <a:latin typeface="Arial" charset="0"/>
                <a:ea typeface="ＭＳ Ｐゴシック" charset="0"/>
                <a:cs typeface="+mn-cs"/>
              </a:rPr>
              <a:t>“In **1529 determining whether an individual was in custody, a court must examine all of the circumstances surrounding the interrogation, but “the ultimate inquiry is simply whether there [was] a ‘formal arrest or restraint on freedom of movement’ of the degree associated with a formal arrest.”  </a:t>
            </a:r>
            <a:r>
              <a:rPr kumimoji="1" lang="en-US" sz="1200" i="1" u="sng" kern="1200">
                <a:solidFill>
                  <a:schemeClr val="tx1"/>
                </a:solidFill>
                <a:effectLst/>
                <a:latin typeface="Arial" charset="0"/>
                <a:ea typeface="ＭＳ Ｐゴシック" charset="0"/>
                <a:cs typeface="+mn-cs"/>
              </a:rPr>
              <a:t>Stansbury v. California</a:t>
            </a:r>
            <a:r>
              <a:rPr kumimoji="1" lang="en-US" sz="1200" kern="1200">
                <a:solidFill>
                  <a:schemeClr val="tx1"/>
                </a:solidFill>
                <a:effectLst/>
                <a:latin typeface="Arial" charset="0"/>
                <a:ea typeface="ＭＳ Ｐゴシック" charset="0"/>
                <a:cs typeface="+mn-cs"/>
              </a:rPr>
              <a:t>, 511 U.S. 318, 322, 114 S. Ct. 1526, 1528–29, 128 L. Ed. 2d 293 (1994).</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a:solidFill>
                <a:schemeClr val="tx1"/>
              </a:solidFill>
              <a:effectLst/>
              <a:latin typeface="Arial" charset="0"/>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30000">
                <a:solidFill>
                  <a:schemeClr val="tx1"/>
                </a:solidFill>
                <a:effectLst/>
                <a:latin typeface="Arial" charset="0"/>
                <a:ea typeface="ＭＳ Ｐゴシック" charset="0"/>
                <a:cs typeface="+mn-cs"/>
              </a:rPr>
              <a:t>1</a:t>
            </a:r>
            <a:r>
              <a:rPr kumimoji="1" lang="en-US" sz="1200" kern="1200">
                <a:solidFill>
                  <a:schemeClr val="tx1"/>
                </a:solidFill>
                <a:effectLst/>
                <a:latin typeface="Arial" charset="0"/>
                <a:ea typeface="ＭＳ Ｐゴシック" charset="0"/>
                <a:cs typeface="+mn-cs"/>
              </a:rPr>
              <a:t> </a:t>
            </a:r>
            <a:r>
              <a:rPr kumimoji="1" lang="en-US" sz="1200" i="1" kern="1200" err="1">
                <a:solidFill>
                  <a:schemeClr val="tx1"/>
                </a:solidFill>
                <a:effectLst/>
                <a:latin typeface="Arial" charset="0"/>
                <a:ea typeface="ＭＳ Ｐゴシック" charset="0"/>
                <a:cs typeface="+mn-cs"/>
              </a:rPr>
              <a:t>Berkemer</a:t>
            </a:r>
            <a:r>
              <a:rPr kumimoji="1" lang="en-US" sz="1200" i="1" kern="1200">
                <a:solidFill>
                  <a:schemeClr val="tx1"/>
                </a:solidFill>
                <a:effectLst/>
                <a:latin typeface="Arial" charset="0"/>
                <a:ea typeface="ＭＳ Ｐゴシック" charset="0"/>
                <a:cs typeface="+mn-cs"/>
              </a:rPr>
              <a:t> v. McCarty</a:t>
            </a:r>
            <a:r>
              <a:rPr kumimoji="1" lang="en-US" sz="1200" kern="1200">
                <a:solidFill>
                  <a:schemeClr val="tx1"/>
                </a:solidFill>
                <a:effectLst/>
                <a:latin typeface="Arial" charset="0"/>
                <a:ea typeface="ＭＳ Ｐゴシック" charset="0"/>
                <a:cs typeface="+mn-cs"/>
              </a:rPr>
              <a:t>, 468 U.S. 420, 441, 104 S. Ct. 3138, 3151, 82 L. Ed. 2d 317 (1984).</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30000">
                <a:solidFill>
                  <a:schemeClr val="tx1"/>
                </a:solidFill>
                <a:effectLst/>
                <a:latin typeface="Arial" charset="0"/>
                <a:ea typeface="ＭＳ Ｐゴシック" charset="0"/>
                <a:cs typeface="+mn-cs"/>
              </a:rPr>
              <a:t>2</a:t>
            </a:r>
            <a:r>
              <a:rPr kumimoji="1" lang="en-US" sz="1200" kern="1200">
                <a:solidFill>
                  <a:schemeClr val="tx1"/>
                </a:solidFill>
                <a:effectLst/>
                <a:latin typeface="Arial" charset="0"/>
                <a:ea typeface="ＭＳ Ｐゴシック" charset="0"/>
                <a:cs typeface="+mn-cs"/>
              </a:rPr>
              <a:t> </a:t>
            </a:r>
            <a:r>
              <a:rPr kumimoji="1" lang="en-US" sz="1200" i="1" kern="1200" err="1">
                <a:solidFill>
                  <a:schemeClr val="tx1"/>
                </a:solidFill>
                <a:effectLst/>
                <a:latin typeface="Arial" charset="0"/>
                <a:ea typeface="ＭＳ Ｐゴシック" charset="0"/>
                <a:cs typeface="+mn-cs"/>
              </a:rPr>
              <a:t>Berkemer</a:t>
            </a:r>
            <a:r>
              <a:rPr kumimoji="1" lang="en-US" sz="1200" kern="1200">
                <a:solidFill>
                  <a:schemeClr val="tx1"/>
                </a:solidFill>
                <a:effectLst/>
                <a:latin typeface="Arial" charset="0"/>
                <a:ea typeface="ＭＳ Ｐゴシック" charset="0"/>
                <a:cs typeface="+mn-cs"/>
              </a:rPr>
              <a:t> at 439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30000">
                <a:solidFill>
                  <a:schemeClr val="tx1"/>
                </a:solidFill>
                <a:effectLst/>
                <a:latin typeface="Arial" charset="0"/>
                <a:ea typeface="ＭＳ Ｐゴシック" charset="0"/>
                <a:cs typeface="+mn-cs"/>
              </a:rPr>
              <a:t>3</a:t>
            </a:r>
            <a:r>
              <a:rPr kumimoji="1" lang="en-US" sz="1200" kern="1200">
                <a:solidFill>
                  <a:schemeClr val="tx1"/>
                </a:solidFill>
                <a:effectLst/>
                <a:latin typeface="Arial" charset="0"/>
                <a:ea typeface="ＭＳ Ｐゴシック" charset="0"/>
                <a:cs typeface="+mn-cs"/>
              </a:rPr>
              <a:t> </a:t>
            </a:r>
            <a:r>
              <a:rPr kumimoji="1" lang="en-US" sz="1200" i="1" kern="1200" err="1">
                <a:solidFill>
                  <a:schemeClr val="tx1"/>
                </a:solidFill>
                <a:effectLst/>
                <a:latin typeface="Arial" charset="0"/>
                <a:ea typeface="ＭＳ Ｐゴシック" charset="0"/>
                <a:cs typeface="+mn-cs"/>
              </a:rPr>
              <a:t>Berkemer</a:t>
            </a:r>
            <a:r>
              <a:rPr kumimoji="1" lang="en-US" sz="1200" kern="1200">
                <a:solidFill>
                  <a:schemeClr val="tx1"/>
                </a:solidFill>
                <a:effectLst/>
                <a:latin typeface="Arial" charset="0"/>
                <a:ea typeface="ＭＳ Ｐゴシック" charset="0"/>
                <a:cs typeface="+mn-cs"/>
              </a:rPr>
              <a:t> at 441-42.</a:t>
            </a:r>
          </a:p>
        </p:txBody>
      </p:sp>
      <p:sp>
        <p:nvSpPr>
          <p:cNvPr id="4" name="Slide Number Placeholder 3"/>
          <p:cNvSpPr>
            <a:spLocks noGrp="1"/>
          </p:cNvSpPr>
          <p:nvPr>
            <p:ph type="sldNum" sz="quarter" idx="5"/>
          </p:nvPr>
        </p:nvSpPr>
        <p:spPr/>
        <p:txBody>
          <a:bodyPr/>
          <a:lstStyle/>
          <a:p>
            <a:fld id="{B4F59E17-9156-F44D-A591-B616B8985ECB}" type="slidenum">
              <a:rPr lang="en-US" smtClean="0"/>
              <a:pPr/>
              <a:t>31</a:t>
            </a:fld>
            <a:endParaRPr lang="en-US"/>
          </a:p>
        </p:txBody>
      </p:sp>
    </p:spTree>
    <p:extLst>
      <p:ext uri="{BB962C8B-B14F-4D97-AF65-F5344CB8AC3E}">
        <p14:creationId xmlns:p14="http://schemas.microsoft.com/office/powerpoint/2010/main" val="500774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30000"/>
              <a:t>1</a:t>
            </a:r>
            <a:r>
              <a:rPr lang="en-US" u="none"/>
              <a:t>  </a:t>
            </a:r>
            <a:r>
              <a:rPr lang="en-US" i="1" u="none"/>
              <a:t>Ussery v. State</a:t>
            </a:r>
            <a:r>
              <a:rPr lang="en-US" u="none"/>
              <a:t>, 651 S.W.2d 767, 770 (Tex.Crim.App.1983).</a:t>
            </a:r>
          </a:p>
        </p:txBody>
      </p:sp>
      <p:sp>
        <p:nvSpPr>
          <p:cNvPr id="4" name="Slide Number Placeholder 3"/>
          <p:cNvSpPr>
            <a:spLocks noGrp="1"/>
          </p:cNvSpPr>
          <p:nvPr>
            <p:ph type="sldNum" sz="quarter" idx="5"/>
          </p:nvPr>
        </p:nvSpPr>
        <p:spPr/>
        <p:txBody>
          <a:bodyPr/>
          <a:lstStyle/>
          <a:p>
            <a:fld id="{B4F59E17-9156-F44D-A591-B616B8985ECB}" type="slidenum">
              <a:rPr lang="en-US" smtClean="0"/>
              <a:pPr/>
              <a:t>32</a:t>
            </a:fld>
            <a:endParaRPr lang="en-US"/>
          </a:p>
        </p:txBody>
      </p:sp>
    </p:spTree>
    <p:extLst>
      <p:ext uri="{BB962C8B-B14F-4D97-AF65-F5344CB8AC3E}">
        <p14:creationId xmlns:p14="http://schemas.microsoft.com/office/powerpoint/2010/main" val="1206108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30000">
                <a:solidFill>
                  <a:schemeClr val="tx1"/>
                </a:solidFill>
                <a:effectLst/>
                <a:latin typeface="Arial" charset="0"/>
                <a:ea typeface="ＭＳ Ｐゴシック" charset="0"/>
                <a:cs typeface="+mn-cs"/>
              </a:rPr>
              <a:t>1</a:t>
            </a:r>
            <a:r>
              <a:rPr kumimoji="1" lang="en-US" sz="1200" kern="1200">
                <a:solidFill>
                  <a:schemeClr val="tx1"/>
                </a:solidFill>
                <a:effectLst/>
                <a:latin typeface="Arial" charset="0"/>
                <a:ea typeface="ＭＳ Ｐゴシック" charset="0"/>
                <a:cs typeface="+mn-cs"/>
              </a:rPr>
              <a:t> </a:t>
            </a:r>
            <a:r>
              <a:rPr kumimoji="1" lang="en-US" sz="1200" i="1" kern="1200" err="1">
                <a:solidFill>
                  <a:schemeClr val="tx1"/>
                </a:solidFill>
                <a:effectLst/>
                <a:latin typeface="Arial" charset="0"/>
                <a:ea typeface="ＭＳ Ｐゴシック" charset="0"/>
                <a:cs typeface="+mn-cs"/>
              </a:rPr>
              <a:t>Berkemer</a:t>
            </a:r>
            <a:r>
              <a:rPr kumimoji="1" lang="en-US" sz="1200" i="1" kern="1200">
                <a:solidFill>
                  <a:schemeClr val="tx1"/>
                </a:solidFill>
                <a:effectLst/>
                <a:latin typeface="Arial" charset="0"/>
                <a:ea typeface="ＭＳ Ｐゴシック" charset="0"/>
                <a:cs typeface="+mn-cs"/>
              </a:rPr>
              <a:t> v. McCarty</a:t>
            </a:r>
            <a:r>
              <a:rPr kumimoji="1" lang="en-US" sz="1200" kern="1200">
                <a:solidFill>
                  <a:schemeClr val="tx1"/>
                </a:solidFill>
                <a:effectLst/>
                <a:latin typeface="Arial" charset="0"/>
                <a:ea typeface="ＭＳ Ｐゴシック" charset="0"/>
                <a:cs typeface="+mn-cs"/>
              </a:rPr>
              <a:t>, 468 U.S. 420</a:t>
            </a:r>
            <a:r>
              <a:rPr kumimoji="1" lang="en-US" sz="1200" kern="1200" baseline="0">
                <a:solidFill>
                  <a:schemeClr val="tx1"/>
                </a:solidFill>
                <a:effectLst/>
                <a:latin typeface="Arial" charset="0"/>
                <a:ea typeface="ＭＳ Ｐゴシック" charset="0"/>
                <a:cs typeface="+mn-cs"/>
              </a:rPr>
              <a:t> at</a:t>
            </a:r>
            <a:r>
              <a:rPr kumimoji="1" lang="en-US" sz="1200" kern="1200">
                <a:solidFill>
                  <a:schemeClr val="tx1"/>
                </a:solidFill>
                <a:effectLst/>
                <a:latin typeface="Arial" charset="0"/>
                <a:ea typeface="ＭＳ Ｐゴシック" charset="0"/>
                <a:cs typeface="+mn-cs"/>
              </a:rPr>
              <a:t> 441.</a:t>
            </a:r>
          </a:p>
        </p:txBody>
      </p:sp>
      <p:sp>
        <p:nvSpPr>
          <p:cNvPr id="4" name="Slide Number Placeholder 3"/>
          <p:cNvSpPr>
            <a:spLocks noGrp="1"/>
          </p:cNvSpPr>
          <p:nvPr>
            <p:ph type="sldNum" sz="quarter" idx="5"/>
          </p:nvPr>
        </p:nvSpPr>
        <p:spPr/>
        <p:txBody>
          <a:bodyPr/>
          <a:lstStyle/>
          <a:p>
            <a:fld id="{B4F59E17-9156-F44D-A591-B616B8985ECB}" type="slidenum">
              <a:rPr lang="en-US" smtClean="0"/>
              <a:pPr/>
              <a:t>33</a:t>
            </a:fld>
            <a:endParaRPr lang="en-US"/>
          </a:p>
        </p:txBody>
      </p:sp>
    </p:spTree>
    <p:extLst>
      <p:ext uri="{BB962C8B-B14F-4D97-AF65-F5344CB8AC3E}">
        <p14:creationId xmlns:p14="http://schemas.microsoft.com/office/powerpoint/2010/main" val="918407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34</a:t>
            </a:fld>
            <a:endParaRPr lang="en-US"/>
          </a:p>
        </p:txBody>
      </p:sp>
    </p:spTree>
    <p:extLst>
      <p:ext uri="{BB962C8B-B14F-4D97-AF65-F5344CB8AC3E}">
        <p14:creationId xmlns:p14="http://schemas.microsoft.com/office/powerpoint/2010/main" val="3547364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err="1"/>
              <a:t>Dowthitt</a:t>
            </a:r>
            <a:r>
              <a:rPr lang="en-US" i="1"/>
              <a:t> v. State</a:t>
            </a:r>
            <a:r>
              <a:rPr lang="en-US"/>
              <a:t>, 931 S.W.2d 244, 257 (Tex. Crim. App. 1996).</a:t>
            </a:r>
          </a:p>
        </p:txBody>
      </p:sp>
      <p:sp>
        <p:nvSpPr>
          <p:cNvPr id="4" name="Slide Number Placeholder 3"/>
          <p:cNvSpPr>
            <a:spLocks noGrp="1"/>
          </p:cNvSpPr>
          <p:nvPr>
            <p:ph type="sldNum" sz="quarter" idx="5"/>
          </p:nvPr>
        </p:nvSpPr>
        <p:spPr/>
        <p:txBody>
          <a:bodyPr/>
          <a:lstStyle/>
          <a:p>
            <a:fld id="{B4F59E17-9156-F44D-A591-B616B8985ECB}" type="slidenum">
              <a:rPr lang="en-US" smtClean="0"/>
              <a:pPr/>
              <a:t>35</a:t>
            </a:fld>
            <a:endParaRPr lang="en-US"/>
          </a:p>
        </p:txBody>
      </p:sp>
    </p:spTree>
    <p:extLst>
      <p:ext uri="{BB962C8B-B14F-4D97-AF65-F5344CB8AC3E}">
        <p14:creationId xmlns:p14="http://schemas.microsoft.com/office/powerpoint/2010/main" val="128865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36</a:t>
            </a:fld>
            <a:endParaRPr lang="en-US"/>
          </a:p>
        </p:txBody>
      </p:sp>
    </p:spTree>
    <p:extLst>
      <p:ext uri="{BB962C8B-B14F-4D97-AF65-F5344CB8AC3E}">
        <p14:creationId xmlns:p14="http://schemas.microsoft.com/office/powerpoint/2010/main" val="3776408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Stansbury</a:t>
            </a:r>
            <a:r>
              <a:rPr lang="en-US"/>
              <a:t>, 511 U.S. at 323, 114 </a:t>
            </a:r>
            <a:r>
              <a:rPr lang="en-US" err="1"/>
              <a:t>S.Ct</a:t>
            </a:r>
            <a:r>
              <a:rPr lang="en-US"/>
              <a:t>. 1526. The following situations may constitute custody: (1) when the suspect is physically deprived of his freedom of action in any significant way, (2) when a law-enforcement officer tells the subject he cannot leave, (3) when law-enforcement officers create a situation that would lead a reasonable person to believe that his freedom of movement has been significantly restricted, or (4) when there is probable cause to arrest and law-enforcement officers do not tell the suspect he is free to leave. Id. at 323–25, 114 </a:t>
            </a:r>
            <a:r>
              <a:rPr lang="en-US" err="1"/>
              <a:t>S.Ct</a:t>
            </a:r>
            <a:r>
              <a:rPr lang="en-US"/>
              <a:t>. 1526; </a:t>
            </a:r>
            <a:r>
              <a:rPr lang="en-US" i="1" err="1"/>
              <a:t>Shiflet</a:t>
            </a:r>
            <a:r>
              <a:rPr lang="en-US"/>
              <a:t>, 732 S.W.2d at 629.</a:t>
            </a:r>
          </a:p>
        </p:txBody>
      </p:sp>
      <p:sp>
        <p:nvSpPr>
          <p:cNvPr id="4" name="Slide Number Placeholder 3"/>
          <p:cNvSpPr>
            <a:spLocks noGrp="1"/>
          </p:cNvSpPr>
          <p:nvPr>
            <p:ph type="sldNum" sz="quarter" idx="5"/>
          </p:nvPr>
        </p:nvSpPr>
        <p:spPr/>
        <p:txBody>
          <a:bodyPr/>
          <a:lstStyle/>
          <a:p>
            <a:fld id="{B4F59E17-9156-F44D-A591-B616B8985ECB}" type="slidenum">
              <a:rPr lang="en-US" smtClean="0"/>
              <a:pPr/>
              <a:t>37</a:t>
            </a:fld>
            <a:endParaRPr lang="en-US"/>
          </a:p>
        </p:txBody>
      </p:sp>
    </p:spTree>
    <p:extLst>
      <p:ext uri="{BB962C8B-B14F-4D97-AF65-F5344CB8AC3E}">
        <p14:creationId xmlns:p14="http://schemas.microsoft.com/office/powerpoint/2010/main" val="1145979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occur if information substantiating probable cause is related by the officers to the suspect or by the suspect to the officers. </a:t>
            </a:r>
          </a:p>
          <a:p>
            <a:r>
              <a:rPr lang="en-US" dirty="0"/>
              <a:t>Custody is established if the manifestation of probable cause, combined with other circumstances, would lead a reasonable person to believe that he is under restraint to the degree associated with an arrest.</a:t>
            </a:r>
          </a:p>
        </p:txBody>
      </p:sp>
      <p:sp>
        <p:nvSpPr>
          <p:cNvPr id="4" name="Slide Number Placeholder 3"/>
          <p:cNvSpPr>
            <a:spLocks noGrp="1"/>
          </p:cNvSpPr>
          <p:nvPr>
            <p:ph type="sldNum" sz="quarter" idx="5"/>
          </p:nvPr>
        </p:nvSpPr>
        <p:spPr/>
        <p:txBody>
          <a:bodyPr/>
          <a:lstStyle/>
          <a:p>
            <a:fld id="{B4F59E17-9156-F44D-A591-B616B8985ECB}" type="slidenum">
              <a:rPr lang="en-US" smtClean="0"/>
              <a:pPr/>
              <a:t>38</a:t>
            </a:fld>
            <a:endParaRPr lang="en-US"/>
          </a:p>
        </p:txBody>
      </p:sp>
    </p:spTree>
    <p:extLst>
      <p:ext uri="{BB962C8B-B14F-4D97-AF65-F5344CB8AC3E}">
        <p14:creationId xmlns:p14="http://schemas.microsoft.com/office/powerpoint/2010/main" val="3098249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39</a:t>
            </a:fld>
            <a:endParaRPr lang="en-US"/>
          </a:p>
        </p:txBody>
      </p:sp>
    </p:spTree>
    <p:extLst>
      <p:ext uri="{BB962C8B-B14F-4D97-AF65-F5344CB8AC3E}">
        <p14:creationId xmlns:p14="http://schemas.microsoft.com/office/powerpoint/2010/main" val="2692089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30000"/>
              <a:t>1</a:t>
            </a:r>
            <a:r>
              <a:rPr lang="en-US" u="none"/>
              <a:t> </a:t>
            </a:r>
            <a:r>
              <a:rPr lang="en-US" i="1" u="none"/>
              <a:t>California v. </a:t>
            </a:r>
            <a:r>
              <a:rPr lang="en-US" i="1" u="none" err="1"/>
              <a:t>Beheler</a:t>
            </a:r>
            <a:r>
              <a:rPr lang="en-US" u="none"/>
              <a:t>, 463 U.S. 1121, 1124–1125, 103 </a:t>
            </a:r>
            <a:r>
              <a:rPr lang="en-US" u="none" err="1"/>
              <a:t>S.Ct</a:t>
            </a:r>
            <a:r>
              <a:rPr lang="en-US" u="none"/>
              <a:t>. 3517, 3519–3520, 77 L.Ed.2d 1275 (1983.) </a:t>
            </a:r>
            <a:r>
              <a:rPr lang="en-US" i="1" u="none"/>
              <a:t>Oregon v. </a:t>
            </a:r>
            <a:r>
              <a:rPr lang="en-US" i="1" u="none" err="1"/>
              <a:t>Mathiason</a:t>
            </a:r>
            <a:r>
              <a:rPr lang="en-US" u="none"/>
              <a:t>, 429 U.S. 492, 495, 97 </a:t>
            </a:r>
            <a:r>
              <a:rPr lang="en-US" u="none" err="1"/>
              <a:t>S.Ct</a:t>
            </a:r>
            <a:r>
              <a:rPr lang="en-US" u="none"/>
              <a:t>. 711, 714, 50 L.Ed.2d 714 (1977). </a:t>
            </a:r>
            <a:r>
              <a:rPr lang="en-US" i="1" u="none"/>
              <a:t>Dancy</a:t>
            </a:r>
            <a:r>
              <a:rPr lang="en-US" u="none"/>
              <a:t>, 728 S.W.2d at 778. See also </a:t>
            </a:r>
            <a:r>
              <a:rPr lang="en-US" i="1" u="none"/>
              <a:t>Russell v. State</a:t>
            </a:r>
            <a:r>
              <a:rPr lang="en-US" u="none"/>
              <a:t>, 717 S.W.2d 7, 11 (Tex.Crim.App.1986). Further, </a:t>
            </a:r>
          </a:p>
          <a:p>
            <a:r>
              <a:rPr lang="en-US" u="none" baseline="30000"/>
              <a:t>2</a:t>
            </a:r>
            <a:r>
              <a:rPr lang="en-US" u="none"/>
              <a:t> </a:t>
            </a:r>
            <a:r>
              <a:rPr lang="en-US" u="none" err="1"/>
              <a:t>Shiflet</a:t>
            </a:r>
            <a:r>
              <a:rPr lang="en-US" u="none"/>
              <a:t> v. State, 732 S.W.2d 622, 631 (Tex.Crim.App.1985), </a:t>
            </a:r>
            <a:r>
              <a:rPr lang="en-US" i="1" u="none"/>
              <a:t>Stone v. State</a:t>
            </a:r>
            <a:r>
              <a:rPr lang="en-US" u="none"/>
              <a:t>, 583 S.W.2d 410, 413 (Tex.Crim.App.1979). </a:t>
            </a:r>
          </a:p>
          <a:p>
            <a:r>
              <a:rPr lang="en-US" u="none" baseline="30000"/>
              <a:t>3</a:t>
            </a:r>
            <a:r>
              <a:rPr lang="en-US" u="none"/>
              <a:t> Rhodes v. State, 945 S.W.2d 115, 117 (Tex. Crim. App. 1997) (refusing to adopt bright-line test providing that “mere handcuffing is always the equivalent of an arrest”).</a:t>
            </a:r>
          </a:p>
        </p:txBody>
      </p:sp>
      <p:sp>
        <p:nvSpPr>
          <p:cNvPr id="4" name="Slide Number Placeholder 3"/>
          <p:cNvSpPr>
            <a:spLocks noGrp="1"/>
          </p:cNvSpPr>
          <p:nvPr>
            <p:ph type="sldNum" sz="quarter" idx="5"/>
          </p:nvPr>
        </p:nvSpPr>
        <p:spPr/>
        <p:txBody>
          <a:bodyPr/>
          <a:lstStyle/>
          <a:p>
            <a:fld id="{B4F59E17-9156-F44D-A591-B616B8985ECB}" type="slidenum">
              <a:rPr lang="en-US" smtClean="0"/>
              <a:pPr/>
              <a:t>40</a:t>
            </a:fld>
            <a:endParaRPr lang="en-US"/>
          </a:p>
        </p:txBody>
      </p:sp>
    </p:spTree>
    <p:extLst>
      <p:ext uri="{BB962C8B-B14F-4D97-AF65-F5344CB8AC3E}">
        <p14:creationId xmlns:p14="http://schemas.microsoft.com/office/powerpoint/2010/main" val="275821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6DAD3-5113-6249-9AD1-011A69C8EC28}" type="slidenum">
              <a:rPr lang="en-US"/>
              <a:pPr/>
              <a:t>4</a:t>
            </a:fld>
            <a:endParaRPr lang="en-US"/>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sz="600"/>
          </a:p>
        </p:txBody>
      </p:sp>
    </p:spTree>
    <p:extLst>
      <p:ext uri="{BB962C8B-B14F-4D97-AF65-F5344CB8AC3E}">
        <p14:creationId xmlns:p14="http://schemas.microsoft.com/office/powerpoint/2010/main" val="857528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200"/>
              </a:spcAft>
            </a:pPr>
            <a:r>
              <a:rPr lang="en-US" sz="1400" dirty="0">
                <a:solidFill>
                  <a:prstClr val="black"/>
                </a:solidFill>
                <a:latin typeface="ArialMT"/>
              </a:rPr>
              <a:t>The degree of force employed by a police officer;</a:t>
            </a:r>
            <a:r>
              <a:rPr lang="en-US" sz="1400" baseline="30000" dirty="0">
                <a:solidFill>
                  <a:prstClr val="black"/>
                </a:solidFill>
                <a:latin typeface="ArialMT"/>
              </a:rPr>
              <a:t>1</a:t>
            </a:r>
          </a:p>
          <a:p>
            <a:pPr>
              <a:spcAft>
                <a:spcPts val="1200"/>
              </a:spcAft>
            </a:pPr>
            <a:r>
              <a:rPr lang="en-US" sz="1200" dirty="0">
                <a:solidFill>
                  <a:prstClr val="black"/>
                </a:solidFill>
                <a:latin typeface="ArialMT"/>
              </a:rPr>
              <a:t>The nature of the crime under investigation, </a:t>
            </a:r>
          </a:p>
          <a:p>
            <a:pPr>
              <a:spcAft>
                <a:spcPts val="1200"/>
              </a:spcAft>
            </a:pPr>
            <a:r>
              <a:rPr lang="en-US" sz="1200" dirty="0">
                <a:solidFill>
                  <a:prstClr val="black"/>
                </a:solidFill>
                <a:latin typeface="ArialMT"/>
              </a:rPr>
              <a:t>the degree of suspicion, </a:t>
            </a:r>
          </a:p>
          <a:p>
            <a:pPr>
              <a:spcAft>
                <a:spcPts val="1200"/>
              </a:spcAft>
            </a:pPr>
            <a:r>
              <a:rPr lang="en-US" sz="1200" dirty="0">
                <a:solidFill>
                  <a:prstClr val="black"/>
                </a:solidFill>
                <a:latin typeface="ArialMT"/>
              </a:rPr>
              <a:t>the location of the stop, </a:t>
            </a:r>
          </a:p>
          <a:p>
            <a:pPr>
              <a:spcAft>
                <a:spcPts val="1200"/>
              </a:spcAft>
            </a:pPr>
            <a:r>
              <a:rPr lang="en-US" sz="1200" dirty="0">
                <a:solidFill>
                  <a:prstClr val="black"/>
                </a:solidFill>
                <a:latin typeface="ArialMT"/>
              </a:rPr>
              <a:t>the time of day, and the </a:t>
            </a:r>
          </a:p>
          <a:p>
            <a:pPr>
              <a:spcAft>
                <a:spcPts val="1200"/>
              </a:spcAft>
            </a:pPr>
            <a:r>
              <a:rPr lang="en-US" sz="1200" dirty="0">
                <a:solidFill>
                  <a:prstClr val="black"/>
                </a:solidFill>
                <a:latin typeface="ArialMT"/>
              </a:rPr>
              <a:t>reaction of the suspect;</a:t>
            </a:r>
            <a:r>
              <a:rPr lang="en-US" sz="1200" baseline="30000" dirty="0">
                <a:solidFill>
                  <a:prstClr val="black"/>
                </a:solidFill>
                <a:latin typeface="ArialMT"/>
              </a:rPr>
              <a:t>2</a:t>
            </a:r>
            <a:r>
              <a:rPr lang="en-US" sz="1200" dirty="0">
                <a:solidFill>
                  <a:prstClr val="black"/>
                </a:solidFill>
                <a:latin typeface="ArialMT"/>
              </a:rPr>
              <a:t> </a:t>
            </a:r>
          </a:p>
          <a:p>
            <a:pPr marL="0" marR="0" lvl="0" indent="0" algn="l" defTabSz="914400" rtl="0" eaLnBrk="0" fontAlgn="base" latinLnBrk="0" hangingPunct="0">
              <a:lnSpc>
                <a:spcPct val="100000"/>
              </a:lnSpc>
              <a:spcBef>
                <a:spcPct val="30000"/>
              </a:spcBef>
              <a:spcAft>
                <a:spcPts val="1200"/>
              </a:spcAft>
              <a:buClrTx/>
              <a:buSzTx/>
              <a:buFontTx/>
              <a:buNone/>
              <a:tabLst/>
              <a:defRPr/>
            </a:pPr>
            <a:r>
              <a:rPr lang="en-US" sz="1200" dirty="0">
                <a:solidFill>
                  <a:prstClr val="black"/>
                </a:solidFill>
                <a:latin typeface="ArialMT"/>
              </a:rPr>
              <a:t>The officer’s opinion;</a:t>
            </a:r>
            <a:r>
              <a:rPr lang="en-US" sz="1200" baseline="30000" dirty="0">
                <a:solidFill>
                  <a:prstClr val="black"/>
                </a:solidFill>
                <a:latin typeface="ArialMT"/>
              </a:rPr>
              <a:t>3</a:t>
            </a:r>
          </a:p>
          <a:p>
            <a:pPr>
              <a:spcAft>
                <a:spcPts val="1200"/>
              </a:spcAft>
            </a:pPr>
            <a:r>
              <a:rPr lang="en-US" u="none" baseline="30000" dirty="0"/>
              <a:t>1</a:t>
            </a:r>
            <a:r>
              <a:rPr lang="en-US" u="none" dirty="0"/>
              <a:t> </a:t>
            </a:r>
            <a:r>
              <a:rPr lang="en-US" i="1" u="none" dirty="0"/>
              <a:t>State v. Moore</a:t>
            </a:r>
            <a:r>
              <a:rPr lang="en-US" u="none" dirty="0"/>
              <a:t>, 25 S.W.3d 383, 386 (Tex. App. - Austin 2000, no pet.).</a:t>
            </a:r>
          </a:p>
          <a:p>
            <a:r>
              <a:rPr lang="en-US" u="none" baseline="30000" dirty="0"/>
              <a:t>2</a:t>
            </a:r>
            <a:r>
              <a:rPr lang="en-US" u="none" dirty="0"/>
              <a:t> See id. (citing 4 Wayne R. LaFave, Search and Seizure § 9.2(d) (3d ed. 1996)). </a:t>
            </a:r>
          </a:p>
          <a:p>
            <a:r>
              <a:rPr lang="en-US" u="none" baseline="30000" dirty="0"/>
              <a:t>3</a:t>
            </a:r>
            <a:r>
              <a:rPr lang="en-US" u="none" dirty="0"/>
              <a:t> See id. (citing </a:t>
            </a:r>
            <a:r>
              <a:rPr lang="en-US" i="1" u="none" dirty="0" err="1"/>
              <a:t>Amores</a:t>
            </a:r>
            <a:r>
              <a:rPr lang="en-US" i="1" u="none" dirty="0"/>
              <a:t> v. State</a:t>
            </a:r>
            <a:r>
              <a:rPr lang="en-US" u="none" dirty="0"/>
              <a:t>, 816 S.W.2d 407, 412 (Tex. Crim. App.1991)); see also </a:t>
            </a:r>
            <a:r>
              <a:rPr lang="en-US" i="1" u="none" dirty="0"/>
              <a:t>Rhodes v. State</a:t>
            </a:r>
            <a:r>
              <a:rPr lang="en-US" u="none" dirty="0"/>
              <a:t>, 913 S.W.2d 242, 247 (Tex. App. - Fort Worth 1995), aff'd, 945 S.W.2d 115 (Tex. Crim. App. 1997). </a:t>
            </a:r>
          </a:p>
          <a:p>
            <a:r>
              <a:rPr lang="en-US" u="none" baseline="30000" dirty="0"/>
              <a:t>4</a:t>
            </a:r>
            <a:r>
              <a:rPr lang="en-US" u="none" dirty="0"/>
              <a:t> See </a:t>
            </a:r>
            <a:r>
              <a:rPr lang="en-US" i="1" u="none" dirty="0" err="1"/>
              <a:t>Amores</a:t>
            </a:r>
            <a:r>
              <a:rPr lang="en-US" u="none" dirty="0"/>
              <a:t>, 816 S.W.2d at 412; see also </a:t>
            </a:r>
            <a:r>
              <a:rPr lang="en-US" i="1" u="none" dirty="0"/>
              <a:t>Rhodes</a:t>
            </a:r>
            <a:r>
              <a:rPr lang="en-US" u="none" dirty="0"/>
              <a:t>, 945 S.W.2d at 119–20 (Meyers, J., concurring and dissenting) (discussing the differences between an arrest and an investigatory stop). Whether a seizure is an actual arrest or an investigative detention depends on the reasonableness of the intrusion under all of the facts. </a:t>
            </a:r>
            <a:r>
              <a:rPr lang="en-US" i="1" u="none" dirty="0"/>
              <a:t>Morris v. State</a:t>
            </a:r>
            <a:r>
              <a:rPr lang="en-US" u="none" dirty="0"/>
              <a:t>, 50 S.W.3d 89, 95 (Tex. App. - Fort Worth 2001, no pet.).</a:t>
            </a:r>
          </a:p>
        </p:txBody>
      </p:sp>
      <p:sp>
        <p:nvSpPr>
          <p:cNvPr id="4" name="Slide Number Placeholder 3"/>
          <p:cNvSpPr>
            <a:spLocks noGrp="1"/>
          </p:cNvSpPr>
          <p:nvPr>
            <p:ph type="sldNum" sz="quarter" idx="5"/>
          </p:nvPr>
        </p:nvSpPr>
        <p:spPr/>
        <p:txBody>
          <a:bodyPr/>
          <a:lstStyle/>
          <a:p>
            <a:fld id="{B4F59E17-9156-F44D-A591-B616B8985ECB}" type="slidenum">
              <a:rPr lang="en-US" smtClean="0"/>
              <a:pPr/>
              <a:t>41</a:t>
            </a:fld>
            <a:endParaRPr lang="en-US"/>
          </a:p>
        </p:txBody>
      </p:sp>
    </p:spTree>
    <p:extLst>
      <p:ext uri="{BB962C8B-B14F-4D97-AF65-F5344CB8AC3E}">
        <p14:creationId xmlns:p14="http://schemas.microsoft.com/office/powerpoint/2010/main" val="2204366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a:t>Herrera v. State</a:t>
            </a:r>
            <a:r>
              <a:rPr lang="en-US"/>
              <a:t>, 241 S.W.3d 520 (Tex. Crim. App. 2007).</a:t>
            </a:r>
          </a:p>
        </p:txBody>
      </p:sp>
      <p:sp>
        <p:nvSpPr>
          <p:cNvPr id="4" name="Slide Number Placeholder 3"/>
          <p:cNvSpPr>
            <a:spLocks noGrp="1"/>
          </p:cNvSpPr>
          <p:nvPr>
            <p:ph type="sldNum" sz="quarter" idx="5"/>
          </p:nvPr>
        </p:nvSpPr>
        <p:spPr/>
        <p:txBody>
          <a:bodyPr/>
          <a:lstStyle/>
          <a:p>
            <a:fld id="{B4F59E17-9156-F44D-A591-B616B8985ECB}" type="slidenum">
              <a:rPr lang="en-US" smtClean="0"/>
              <a:pPr/>
              <a:t>42</a:t>
            </a:fld>
            <a:endParaRPr lang="en-US"/>
          </a:p>
        </p:txBody>
      </p:sp>
    </p:spTree>
    <p:extLst>
      <p:ext uri="{BB962C8B-B14F-4D97-AF65-F5344CB8AC3E}">
        <p14:creationId xmlns:p14="http://schemas.microsoft.com/office/powerpoint/2010/main" val="3685863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latin typeface="Arial" charset="0"/>
                <a:ea typeface="ＭＳ Ｐゴシック" charset="0"/>
                <a:cs typeface="+mn-cs"/>
              </a:rPr>
              <a:t>State v. Ortiz, 382 S.W.3d 367, 373 (Tex. Crim. App. 2012).</a:t>
            </a:r>
          </a:p>
        </p:txBody>
      </p:sp>
      <p:sp>
        <p:nvSpPr>
          <p:cNvPr id="4" name="Slide Number Placeholder 3"/>
          <p:cNvSpPr>
            <a:spLocks noGrp="1"/>
          </p:cNvSpPr>
          <p:nvPr>
            <p:ph type="sldNum" sz="quarter" idx="5"/>
          </p:nvPr>
        </p:nvSpPr>
        <p:spPr/>
        <p:txBody>
          <a:bodyPr/>
          <a:lstStyle/>
          <a:p>
            <a:fld id="{B4F59E17-9156-F44D-A591-B616B8985ECB}" type="slidenum">
              <a:rPr lang="en-US" smtClean="0"/>
              <a:pPr/>
              <a:t>43</a:t>
            </a:fld>
            <a:endParaRPr lang="en-US"/>
          </a:p>
        </p:txBody>
      </p:sp>
    </p:spTree>
    <p:extLst>
      <p:ext uri="{BB962C8B-B14F-4D97-AF65-F5344CB8AC3E}">
        <p14:creationId xmlns:p14="http://schemas.microsoft.com/office/powerpoint/2010/main" val="385718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44</a:t>
            </a:fld>
            <a:endParaRPr lang="en-US"/>
          </a:p>
        </p:txBody>
      </p:sp>
    </p:spTree>
    <p:extLst>
      <p:ext uri="{BB962C8B-B14F-4D97-AF65-F5344CB8AC3E}">
        <p14:creationId xmlns:p14="http://schemas.microsoft.com/office/powerpoint/2010/main" val="3993190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Officer almost instantly accused suspect of drug possession. See, </a:t>
            </a:r>
            <a:r>
              <a:rPr lang="en-US" i="1"/>
              <a:t>State v. Saenz</a:t>
            </a:r>
            <a:r>
              <a:rPr lang="en-US"/>
              <a:t>, 411 S.W.3d 488, 498 (Tex. Crim. App. 2013).</a:t>
            </a:r>
          </a:p>
        </p:txBody>
      </p:sp>
      <p:sp>
        <p:nvSpPr>
          <p:cNvPr id="4" name="Slide Number Placeholder 3"/>
          <p:cNvSpPr>
            <a:spLocks noGrp="1"/>
          </p:cNvSpPr>
          <p:nvPr>
            <p:ph type="sldNum" sz="quarter" idx="5"/>
          </p:nvPr>
        </p:nvSpPr>
        <p:spPr/>
        <p:txBody>
          <a:bodyPr/>
          <a:lstStyle/>
          <a:p>
            <a:fld id="{B4F59E17-9156-F44D-A591-B616B8985ECB}" type="slidenum">
              <a:rPr lang="en-US" smtClean="0"/>
              <a:pPr/>
              <a:t>45</a:t>
            </a:fld>
            <a:endParaRPr lang="en-US"/>
          </a:p>
        </p:txBody>
      </p:sp>
    </p:spTree>
    <p:extLst>
      <p:ext uri="{BB962C8B-B14F-4D97-AF65-F5344CB8AC3E}">
        <p14:creationId xmlns:p14="http://schemas.microsoft.com/office/powerpoint/2010/main" val="3258847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46</a:t>
            </a:fld>
            <a:endParaRPr lang="en-US"/>
          </a:p>
        </p:txBody>
      </p:sp>
    </p:spTree>
    <p:extLst>
      <p:ext uri="{BB962C8B-B14F-4D97-AF65-F5344CB8AC3E}">
        <p14:creationId xmlns:p14="http://schemas.microsoft.com/office/powerpoint/2010/main" val="2124536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47</a:t>
            </a:fld>
            <a:endParaRPr lang="en-US"/>
          </a:p>
        </p:txBody>
      </p:sp>
    </p:spTree>
    <p:extLst>
      <p:ext uri="{BB962C8B-B14F-4D97-AF65-F5344CB8AC3E}">
        <p14:creationId xmlns:p14="http://schemas.microsoft.com/office/powerpoint/2010/main" val="3017267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48</a:t>
            </a:fld>
            <a:endParaRPr lang="en-US"/>
          </a:p>
        </p:txBody>
      </p:sp>
    </p:spTree>
    <p:extLst>
      <p:ext uri="{BB962C8B-B14F-4D97-AF65-F5344CB8AC3E}">
        <p14:creationId xmlns:p14="http://schemas.microsoft.com/office/powerpoint/2010/main" val="327752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49</a:t>
            </a:fld>
            <a:endParaRPr lang="en-US"/>
          </a:p>
        </p:txBody>
      </p:sp>
    </p:spTree>
    <p:extLst>
      <p:ext uri="{BB962C8B-B14F-4D97-AF65-F5344CB8AC3E}">
        <p14:creationId xmlns:p14="http://schemas.microsoft.com/office/powerpoint/2010/main" val="3969363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50</a:t>
            </a:fld>
            <a:endParaRPr lang="en-US"/>
          </a:p>
        </p:txBody>
      </p:sp>
    </p:spTree>
    <p:extLst>
      <p:ext uri="{BB962C8B-B14F-4D97-AF65-F5344CB8AC3E}">
        <p14:creationId xmlns:p14="http://schemas.microsoft.com/office/powerpoint/2010/main" val="318218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a:t>
            </a:fld>
            <a:endParaRPr lang="en-US"/>
          </a:p>
        </p:txBody>
      </p:sp>
    </p:spTree>
    <p:extLst>
      <p:ext uri="{BB962C8B-B14F-4D97-AF65-F5344CB8AC3E}">
        <p14:creationId xmlns:p14="http://schemas.microsoft.com/office/powerpoint/2010/main" val="1474230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51</a:t>
            </a:fld>
            <a:endParaRPr lang="en-US"/>
          </a:p>
        </p:txBody>
      </p:sp>
    </p:spTree>
    <p:extLst>
      <p:ext uri="{BB962C8B-B14F-4D97-AF65-F5344CB8AC3E}">
        <p14:creationId xmlns:p14="http://schemas.microsoft.com/office/powerpoint/2010/main" val="461687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err="1"/>
              <a:t>Dowthitt</a:t>
            </a:r>
            <a:r>
              <a:rPr lang="en-US" i="1"/>
              <a:t> v. State</a:t>
            </a:r>
            <a:r>
              <a:rPr lang="en-US"/>
              <a:t>, 931 S.W.2d 244, 255 (Tex.Crim.App.1996 (citing </a:t>
            </a:r>
            <a:r>
              <a:rPr lang="en-US" i="1"/>
              <a:t>California v. </a:t>
            </a:r>
            <a:r>
              <a:rPr lang="en-US" i="1" err="1"/>
              <a:t>Beheler</a:t>
            </a:r>
            <a:r>
              <a:rPr lang="en-US"/>
              <a:t>, 463 U.S. 1121, 103 </a:t>
            </a:r>
            <a:r>
              <a:rPr lang="en-US" err="1"/>
              <a:t>S.Ct</a:t>
            </a:r>
            <a:r>
              <a:rPr lang="en-US"/>
              <a:t>. 3517, 77 L.Ed.2d 1275 (1983) and </a:t>
            </a:r>
            <a:r>
              <a:rPr lang="en-US" i="1"/>
              <a:t>Oregon v. </a:t>
            </a:r>
            <a:r>
              <a:rPr lang="en-US" i="1" err="1"/>
              <a:t>Mathiason</a:t>
            </a:r>
            <a:r>
              <a:rPr lang="en-US"/>
              <a:t>, 429 U.S. 492, 97 </a:t>
            </a:r>
            <a:r>
              <a:rPr lang="en-US" err="1"/>
              <a:t>S.Ct</a:t>
            </a:r>
            <a:r>
              <a:rPr lang="en-US"/>
              <a:t>. 711, 50 L.Ed.2d 714 (1977)). </a:t>
            </a:r>
          </a:p>
          <a:p>
            <a:r>
              <a:rPr lang="en-US" i="0" baseline="30000"/>
              <a:t>2</a:t>
            </a:r>
            <a:r>
              <a:rPr lang="en-US"/>
              <a:t> </a:t>
            </a:r>
            <a:r>
              <a:rPr lang="en-US" i="1" err="1"/>
              <a:t>Dowthitt</a:t>
            </a:r>
            <a:r>
              <a:rPr lang="en-US"/>
              <a:t>, 931 S.W.2d at 255 (citing </a:t>
            </a:r>
            <a:r>
              <a:rPr lang="en-US" i="1"/>
              <a:t>Meek v. State</a:t>
            </a:r>
            <a:r>
              <a:rPr lang="en-US"/>
              <a:t>, 790 S.W.2d 618 (Tex.Crim.App.1990)).</a:t>
            </a:r>
          </a:p>
        </p:txBody>
      </p:sp>
      <p:sp>
        <p:nvSpPr>
          <p:cNvPr id="4" name="Slide Number Placeholder 3"/>
          <p:cNvSpPr>
            <a:spLocks noGrp="1"/>
          </p:cNvSpPr>
          <p:nvPr>
            <p:ph type="sldNum" sz="quarter" idx="5"/>
          </p:nvPr>
        </p:nvSpPr>
        <p:spPr/>
        <p:txBody>
          <a:bodyPr/>
          <a:lstStyle/>
          <a:p>
            <a:fld id="{B4F59E17-9156-F44D-A591-B616B8985ECB}" type="slidenum">
              <a:rPr lang="en-US" smtClean="0"/>
              <a:pPr/>
              <a:t>52</a:t>
            </a:fld>
            <a:endParaRPr lang="en-US"/>
          </a:p>
        </p:txBody>
      </p:sp>
    </p:spTree>
    <p:extLst>
      <p:ext uri="{BB962C8B-B14F-4D97-AF65-F5344CB8AC3E}">
        <p14:creationId xmlns:p14="http://schemas.microsoft.com/office/powerpoint/2010/main" val="1197234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53</a:t>
            </a:fld>
            <a:endParaRPr lang="en-US"/>
          </a:p>
        </p:txBody>
      </p:sp>
    </p:spTree>
    <p:extLst>
      <p:ext uri="{BB962C8B-B14F-4D97-AF65-F5344CB8AC3E}">
        <p14:creationId xmlns:p14="http://schemas.microsoft.com/office/powerpoint/2010/main" val="1827023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54</a:t>
            </a:fld>
            <a:endParaRPr lang="en-US"/>
          </a:p>
        </p:txBody>
      </p:sp>
    </p:spTree>
    <p:extLst>
      <p:ext uri="{BB962C8B-B14F-4D97-AF65-F5344CB8AC3E}">
        <p14:creationId xmlns:p14="http://schemas.microsoft.com/office/powerpoint/2010/main" val="372891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55</a:t>
            </a:fld>
            <a:endParaRPr lang="en-US"/>
          </a:p>
        </p:txBody>
      </p:sp>
    </p:spTree>
    <p:extLst>
      <p:ext uri="{BB962C8B-B14F-4D97-AF65-F5344CB8AC3E}">
        <p14:creationId xmlns:p14="http://schemas.microsoft.com/office/powerpoint/2010/main" val="4120936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56</a:t>
            </a:fld>
            <a:endParaRPr lang="en-US"/>
          </a:p>
        </p:txBody>
      </p:sp>
    </p:spTree>
    <p:extLst>
      <p:ext uri="{BB962C8B-B14F-4D97-AF65-F5344CB8AC3E}">
        <p14:creationId xmlns:p14="http://schemas.microsoft.com/office/powerpoint/2010/main" val="3888759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57</a:t>
            </a:fld>
            <a:endParaRPr lang="en-US"/>
          </a:p>
        </p:txBody>
      </p:sp>
    </p:spTree>
    <p:extLst>
      <p:ext uri="{BB962C8B-B14F-4D97-AF65-F5344CB8AC3E}">
        <p14:creationId xmlns:p14="http://schemas.microsoft.com/office/powerpoint/2010/main" val="2797665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58</a:t>
            </a:fld>
            <a:endParaRPr lang="en-US"/>
          </a:p>
        </p:txBody>
      </p:sp>
    </p:spTree>
    <p:extLst>
      <p:ext uri="{BB962C8B-B14F-4D97-AF65-F5344CB8AC3E}">
        <p14:creationId xmlns:p14="http://schemas.microsoft.com/office/powerpoint/2010/main" val="3949552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59</a:t>
            </a:fld>
            <a:endParaRPr lang="en-US"/>
          </a:p>
        </p:txBody>
      </p:sp>
    </p:spTree>
    <p:extLst>
      <p:ext uri="{BB962C8B-B14F-4D97-AF65-F5344CB8AC3E}">
        <p14:creationId xmlns:p14="http://schemas.microsoft.com/office/powerpoint/2010/main" val="2105855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60</a:t>
            </a:fld>
            <a:endParaRPr lang="en-US"/>
          </a:p>
        </p:txBody>
      </p:sp>
    </p:spTree>
    <p:extLst>
      <p:ext uri="{BB962C8B-B14F-4D97-AF65-F5344CB8AC3E}">
        <p14:creationId xmlns:p14="http://schemas.microsoft.com/office/powerpoint/2010/main" val="304653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6</a:t>
            </a:fld>
            <a:endParaRPr lang="en-US"/>
          </a:p>
        </p:txBody>
      </p:sp>
    </p:spTree>
    <p:extLst>
      <p:ext uri="{BB962C8B-B14F-4D97-AF65-F5344CB8AC3E}">
        <p14:creationId xmlns:p14="http://schemas.microsoft.com/office/powerpoint/2010/main" val="1094579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court of criminal appeals remanded the cause to this Court for abatement to the trial court for more complete findings of fact. Id. at 498. In light of the trial court's supplemental findings of fact, we hereby reinstate the appeal and affirm the trial court's judgment.  </a:t>
            </a:r>
            <a:r>
              <a:rPr lang="en-US" i="1"/>
              <a:t>State v. Saenz</a:t>
            </a:r>
            <a:r>
              <a:rPr lang="en-US"/>
              <a:t>, No. 13-11-00328-CR, 2014 WL 3542092, at *1 (Tex. App.—Corpus Christi–Edinburg July 17, 2014, pet. ref’d).</a:t>
            </a:r>
          </a:p>
        </p:txBody>
      </p:sp>
      <p:sp>
        <p:nvSpPr>
          <p:cNvPr id="4" name="Slide Number Placeholder 3"/>
          <p:cNvSpPr>
            <a:spLocks noGrp="1"/>
          </p:cNvSpPr>
          <p:nvPr>
            <p:ph type="sldNum" sz="quarter" idx="5"/>
          </p:nvPr>
        </p:nvSpPr>
        <p:spPr/>
        <p:txBody>
          <a:bodyPr/>
          <a:lstStyle/>
          <a:p>
            <a:fld id="{B4F59E17-9156-F44D-A591-B616B8985ECB}" type="slidenum">
              <a:rPr lang="en-US" smtClean="0"/>
              <a:pPr/>
              <a:t>61</a:t>
            </a:fld>
            <a:endParaRPr lang="en-US"/>
          </a:p>
        </p:txBody>
      </p:sp>
    </p:spTree>
    <p:extLst>
      <p:ext uri="{BB962C8B-B14F-4D97-AF65-F5344CB8AC3E}">
        <p14:creationId xmlns:p14="http://schemas.microsoft.com/office/powerpoint/2010/main" val="1304301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a:t>State v. Saenz</a:t>
            </a:r>
            <a:r>
              <a:rPr lang="en-US"/>
              <a:t>, No. 13-11-00328-CR, 2012 WL 7783406, at *1 (Tex. App.—Corpus Christi–Edinburg Dec. 28, 2012), </a:t>
            </a:r>
            <a:r>
              <a:rPr lang="en-US" err="1"/>
              <a:t>rev'd</a:t>
            </a:r>
            <a:r>
              <a:rPr lang="en-US"/>
              <a:t>, 411 S.W.3d 488 (Tex. Crim. App. 2013).</a:t>
            </a:r>
          </a:p>
          <a:p>
            <a:r>
              <a:rPr lang="en-US" baseline="30000"/>
              <a:t>2</a:t>
            </a:r>
            <a:r>
              <a:rPr lang="en-US"/>
              <a:t> Id.</a:t>
            </a:r>
          </a:p>
        </p:txBody>
      </p:sp>
      <p:sp>
        <p:nvSpPr>
          <p:cNvPr id="4" name="Slide Number Placeholder 3"/>
          <p:cNvSpPr>
            <a:spLocks noGrp="1"/>
          </p:cNvSpPr>
          <p:nvPr>
            <p:ph type="sldNum" sz="quarter" idx="5"/>
          </p:nvPr>
        </p:nvSpPr>
        <p:spPr/>
        <p:txBody>
          <a:bodyPr/>
          <a:lstStyle/>
          <a:p>
            <a:fld id="{B4F59E17-9156-F44D-A591-B616B8985ECB}" type="slidenum">
              <a:rPr lang="en-US" smtClean="0"/>
              <a:pPr/>
              <a:t>62</a:t>
            </a:fld>
            <a:endParaRPr lang="en-US"/>
          </a:p>
        </p:txBody>
      </p:sp>
    </p:spTree>
    <p:extLst>
      <p:ext uri="{BB962C8B-B14F-4D97-AF65-F5344CB8AC3E}">
        <p14:creationId xmlns:p14="http://schemas.microsoft.com/office/powerpoint/2010/main" val="54196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a:t>State v. Saenz</a:t>
            </a:r>
            <a:r>
              <a:rPr lang="en-US"/>
              <a:t>, No. 13-11-00328-CR, 2012 WL 7783406, at *1 (Tex. App.—Corpus Christi–Edinburg Dec. 28, 2012), </a:t>
            </a:r>
            <a:r>
              <a:rPr lang="en-US" err="1"/>
              <a:t>rev'd</a:t>
            </a:r>
            <a:r>
              <a:rPr lang="en-US"/>
              <a:t>, 411 S.W.3d 488 (Tex. Crim. App. 2013).</a:t>
            </a:r>
          </a:p>
          <a:p>
            <a:r>
              <a:rPr lang="en-US" baseline="30000"/>
              <a:t>2</a:t>
            </a:r>
            <a:r>
              <a:rPr lang="en-US"/>
              <a:t> Id.</a:t>
            </a:r>
          </a:p>
        </p:txBody>
      </p:sp>
      <p:sp>
        <p:nvSpPr>
          <p:cNvPr id="4" name="Slide Number Placeholder 3"/>
          <p:cNvSpPr>
            <a:spLocks noGrp="1"/>
          </p:cNvSpPr>
          <p:nvPr>
            <p:ph type="sldNum" sz="quarter" idx="5"/>
          </p:nvPr>
        </p:nvSpPr>
        <p:spPr/>
        <p:txBody>
          <a:bodyPr/>
          <a:lstStyle/>
          <a:p>
            <a:fld id="{B4F59E17-9156-F44D-A591-B616B8985ECB}" type="slidenum">
              <a:rPr lang="en-US" smtClean="0"/>
              <a:pPr/>
              <a:t>63</a:t>
            </a:fld>
            <a:endParaRPr lang="en-US"/>
          </a:p>
        </p:txBody>
      </p:sp>
    </p:spTree>
    <p:extLst>
      <p:ext uri="{BB962C8B-B14F-4D97-AF65-F5344CB8AC3E}">
        <p14:creationId xmlns:p14="http://schemas.microsoft.com/office/powerpoint/2010/main" val="2348992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a:t>State v. Saenz</a:t>
            </a:r>
            <a:r>
              <a:rPr lang="en-US"/>
              <a:t>, No. 13-11-00328-CR, 2012 WL 7783406, at *1 (Tex. App.—Corpus Christi–Edinburg Dec. 28, 2012), </a:t>
            </a:r>
            <a:r>
              <a:rPr lang="en-US" err="1"/>
              <a:t>rev'd</a:t>
            </a:r>
            <a:r>
              <a:rPr lang="en-US"/>
              <a:t>, 411 S.W.3d 488 (Tex. Crim. App. 2013). </a:t>
            </a:r>
          </a:p>
          <a:p>
            <a:endParaRPr lang="en-US"/>
          </a:p>
          <a:p>
            <a:r>
              <a:rPr lang="en-US"/>
              <a:t>See, </a:t>
            </a:r>
            <a:r>
              <a:rPr lang="en-US" i="1"/>
              <a:t>State v. Leon</a:t>
            </a:r>
            <a:r>
              <a:rPr lang="en-US"/>
              <a:t>, No. 08-15-00365-CR, 2017 WL 696127, at *4 (Tex. App.—El Paso Feb. 22, 2017, pet. ref’d)</a:t>
            </a:r>
            <a:r>
              <a:rPr lang="en-US" baseline="0"/>
              <a:t> for a brief discussion about restraining someone in the backseat of patrol car:  “</a:t>
            </a:r>
            <a:r>
              <a:rPr lang="en-US"/>
              <a:t>the State does not argue that placing Leon in the back of the car was necessary to effectuate some investigatory or law enforcement purpose, nor can we independently discern any reason such as officer safety or flight risk that would justify the restraint, as the State never once asked why placing Leon in the cruiser was necessary.</a:t>
            </a:r>
            <a:r>
              <a:rPr lang="en-US" baseline="0"/>
              <a:t>”  If the State argues D was placed in backseat ”to effect the goal of the detention: investigation, maintenance of the status quo, or officer safety,” then the seizure might be more of a temporary detention than an arrest.</a:t>
            </a:r>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64</a:t>
            </a:fld>
            <a:endParaRPr lang="en-US"/>
          </a:p>
        </p:txBody>
      </p:sp>
    </p:spTree>
    <p:extLst>
      <p:ext uri="{BB962C8B-B14F-4D97-AF65-F5344CB8AC3E}">
        <p14:creationId xmlns:p14="http://schemas.microsoft.com/office/powerpoint/2010/main" val="42836915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State v. Saenz</a:t>
            </a:r>
            <a:r>
              <a:rPr lang="en-US" dirty="0"/>
              <a:t>, No. 13-11-00328-CR, 2012 WL 7783406, at *1 (Tex. App.—Corpus Christi–Edinburg Dec. 28, 2012), </a:t>
            </a:r>
            <a:r>
              <a:rPr lang="en-US" dirty="0" err="1"/>
              <a:t>rev'd</a:t>
            </a:r>
            <a:r>
              <a:rPr lang="en-US" dirty="0"/>
              <a:t>, 411 S.W.3d 488 (Tex. Crim. App. 2013).</a:t>
            </a:r>
          </a:p>
          <a:p>
            <a:r>
              <a:rPr lang="en-US" dirty="0"/>
              <a:t>Officer </a:t>
            </a:r>
            <a:r>
              <a:rPr lang="en-US" dirty="0" err="1"/>
              <a:t>Bintliff's</a:t>
            </a:r>
            <a:r>
              <a:rPr lang="en-US" dirty="0"/>
              <a:t> manifestation of his intent to arrest Mr. Saenz was made when he physically placed Mr. Saenz in his police car and verbally told him not to leave. State v. Saenz, No. 13-11-00328-CR, 2014 WL 3542092, at *3 (Tex. App.—Corpus Christi–Edinburg July 17, 2014, pet. ref’d)</a:t>
            </a:r>
          </a:p>
        </p:txBody>
      </p:sp>
      <p:sp>
        <p:nvSpPr>
          <p:cNvPr id="4" name="Slide Number Placeholder 3"/>
          <p:cNvSpPr>
            <a:spLocks noGrp="1"/>
          </p:cNvSpPr>
          <p:nvPr>
            <p:ph type="sldNum" sz="quarter" idx="5"/>
          </p:nvPr>
        </p:nvSpPr>
        <p:spPr/>
        <p:txBody>
          <a:bodyPr/>
          <a:lstStyle/>
          <a:p>
            <a:fld id="{B4F59E17-9156-F44D-A591-B616B8985ECB}" type="slidenum">
              <a:rPr lang="en-US" smtClean="0"/>
              <a:pPr/>
              <a:t>65</a:t>
            </a:fld>
            <a:endParaRPr lang="en-US"/>
          </a:p>
        </p:txBody>
      </p:sp>
    </p:spTree>
    <p:extLst>
      <p:ext uri="{BB962C8B-B14F-4D97-AF65-F5344CB8AC3E}">
        <p14:creationId xmlns:p14="http://schemas.microsoft.com/office/powerpoint/2010/main" val="4175709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a:t>State v. Saenz</a:t>
            </a:r>
            <a:r>
              <a:rPr lang="en-US"/>
              <a:t>, No. 13-11-00328-CR, 2012 WL 7783406, at *1 (Tex. App.—Corpus Christi–Edinburg Dec. 28, 2012), </a:t>
            </a:r>
            <a:r>
              <a:rPr lang="en-US" err="1"/>
              <a:t>rev'd</a:t>
            </a:r>
            <a:r>
              <a:rPr lang="en-US"/>
              <a:t>, 411 S.W.3d 488 (Tex. Crim. App. 2013).</a:t>
            </a:r>
          </a:p>
          <a:p>
            <a:r>
              <a:rPr lang="en-US" baseline="30000"/>
              <a:t>2</a:t>
            </a:r>
            <a:r>
              <a:rPr lang="en-US"/>
              <a:t> Id.</a:t>
            </a:r>
          </a:p>
        </p:txBody>
      </p:sp>
      <p:sp>
        <p:nvSpPr>
          <p:cNvPr id="4" name="Slide Number Placeholder 3"/>
          <p:cNvSpPr>
            <a:spLocks noGrp="1"/>
          </p:cNvSpPr>
          <p:nvPr>
            <p:ph type="sldNum" sz="quarter" idx="5"/>
          </p:nvPr>
        </p:nvSpPr>
        <p:spPr/>
        <p:txBody>
          <a:bodyPr/>
          <a:lstStyle/>
          <a:p>
            <a:fld id="{B4F59E17-9156-F44D-A591-B616B8985ECB}" type="slidenum">
              <a:rPr lang="en-US" smtClean="0"/>
              <a:pPr/>
              <a:t>66</a:t>
            </a:fld>
            <a:endParaRPr lang="en-US"/>
          </a:p>
        </p:txBody>
      </p:sp>
    </p:spTree>
    <p:extLst>
      <p:ext uri="{BB962C8B-B14F-4D97-AF65-F5344CB8AC3E}">
        <p14:creationId xmlns:p14="http://schemas.microsoft.com/office/powerpoint/2010/main" val="2307663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a:t>
            </a:r>
            <a:r>
              <a:rPr lang="en-US" i="1"/>
              <a:t>State v. Saenz</a:t>
            </a:r>
            <a:r>
              <a:rPr lang="en-US"/>
              <a:t>, No. 13-11-00328-CR, 2012 WL 7783406, at *1 (Tex. App.—Corpus Christi–Edinburg Dec. 28, 2012), </a:t>
            </a:r>
            <a:r>
              <a:rPr lang="en-US" err="1"/>
              <a:t>rev'd</a:t>
            </a:r>
            <a:r>
              <a:rPr lang="en-US"/>
              <a:t>, 411 S.W.3d 488 (Tex. Crim. App. 2013).</a:t>
            </a:r>
          </a:p>
          <a:p>
            <a:endParaRPr lang="en-US"/>
          </a:p>
          <a:p>
            <a:r>
              <a:rPr lang="en-US"/>
              <a:t>Accord, </a:t>
            </a:r>
            <a:r>
              <a:rPr lang="en-US" i="1"/>
              <a:t>State v. Leon</a:t>
            </a:r>
            <a:r>
              <a:rPr lang="en-US"/>
              <a:t>, No. 08-15-00365-CR, 2017 WL 696127, at *4 (Tex. App.—El Paso Feb. 22, 2017, pet. ref’d).</a:t>
            </a:r>
          </a:p>
        </p:txBody>
      </p:sp>
      <p:sp>
        <p:nvSpPr>
          <p:cNvPr id="4" name="Slide Number Placeholder 3"/>
          <p:cNvSpPr>
            <a:spLocks noGrp="1"/>
          </p:cNvSpPr>
          <p:nvPr>
            <p:ph type="sldNum" sz="quarter" idx="5"/>
          </p:nvPr>
        </p:nvSpPr>
        <p:spPr/>
        <p:txBody>
          <a:bodyPr/>
          <a:lstStyle/>
          <a:p>
            <a:fld id="{B4F59E17-9156-F44D-A591-B616B8985ECB}" type="slidenum">
              <a:rPr lang="en-US" smtClean="0"/>
              <a:pPr/>
              <a:t>67</a:t>
            </a:fld>
            <a:endParaRPr lang="en-US"/>
          </a:p>
        </p:txBody>
      </p:sp>
    </p:spTree>
    <p:extLst>
      <p:ext uri="{BB962C8B-B14F-4D97-AF65-F5344CB8AC3E}">
        <p14:creationId xmlns:p14="http://schemas.microsoft.com/office/powerpoint/2010/main" val="3906854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6DAD3-5113-6249-9AD1-011A69C8EC28}" type="slidenum">
              <a:rPr lang="en-US"/>
              <a:pPr/>
              <a:t>68</a:t>
            </a:fld>
            <a:endParaRPr lang="en-US"/>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sz="600"/>
          </a:p>
        </p:txBody>
      </p:sp>
    </p:spTree>
    <p:extLst>
      <p:ext uri="{BB962C8B-B14F-4D97-AF65-F5344CB8AC3E}">
        <p14:creationId xmlns:p14="http://schemas.microsoft.com/office/powerpoint/2010/main" val="3673773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69</a:t>
            </a:fld>
            <a:endParaRPr lang="en-US"/>
          </a:p>
        </p:txBody>
      </p:sp>
    </p:spTree>
    <p:extLst>
      <p:ext uri="{BB962C8B-B14F-4D97-AF65-F5344CB8AC3E}">
        <p14:creationId xmlns:p14="http://schemas.microsoft.com/office/powerpoint/2010/main" val="2281633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i="1" dirty="0"/>
              <a:t>Rhode Island v. Innis</a:t>
            </a:r>
            <a:r>
              <a:rPr lang="en-US" dirty="0"/>
              <a:t>, 446 U.S. 291, 300-01, 100 S. Ct. 1682, 1689, 64 L. Ed. 2d 297 (1980).</a:t>
            </a:r>
          </a:p>
          <a:p>
            <a:r>
              <a:rPr lang="en-US" dirty="0"/>
              <a:t>The suspect in </a:t>
            </a:r>
            <a:r>
              <a:rPr lang="en-US" i="1" dirty="0"/>
              <a:t>Innis</a:t>
            </a:r>
            <a:r>
              <a:rPr lang="en-US" dirty="0"/>
              <a:t> had been arrested for robbing a cab driver with a sawed-off shotgun. When apprehended, however, the suspect was unarmed. At the time of the arrest, the police immediately read the suspect his Miranda rights and the suspect responded that he understood his rights and wished to speak with an attorney. A police captain instructed three patrolmen to transport the suspect to the police station and admonished them not to question or coerce the suspect in any way. During the trip, however, </a:t>
            </a:r>
            <a:r>
              <a:rPr lang="en-US" dirty="0">
                <a:highlight>
                  <a:srgbClr val="FFFF00"/>
                </a:highlight>
              </a:rPr>
              <a:t>the officers conversed with each other about the possibility of a handicapped child finding the shotgun and killing herself. </a:t>
            </a:r>
            <a:r>
              <a:rPr lang="en-US" dirty="0">
                <a:solidFill>
                  <a:srgbClr val="FF0000"/>
                </a:solidFill>
              </a:rPr>
              <a:t>The suspect then interrupted and led the patrolmen to the gun.</a:t>
            </a:r>
          </a:p>
        </p:txBody>
      </p:sp>
      <p:sp>
        <p:nvSpPr>
          <p:cNvPr id="4" name="Slide Number Placeholder 3"/>
          <p:cNvSpPr>
            <a:spLocks noGrp="1"/>
          </p:cNvSpPr>
          <p:nvPr>
            <p:ph type="sldNum" sz="quarter" idx="5"/>
          </p:nvPr>
        </p:nvSpPr>
        <p:spPr/>
        <p:txBody>
          <a:bodyPr/>
          <a:lstStyle/>
          <a:p>
            <a:fld id="{B4F59E17-9156-F44D-A591-B616B8985ECB}" type="slidenum">
              <a:rPr lang="en-US" smtClean="0"/>
              <a:pPr/>
              <a:t>70</a:t>
            </a:fld>
            <a:endParaRPr lang="en-US"/>
          </a:p>
        </p:txBody>
      </p:sp>
    </p:spTree>
    <p:extLst>
      <p:ext uri="{BB962C8B-B14F-4D97-AF65-F5344CB8AC3E}">
        <p14:creationId xmlns:p14="http://schemas.microsoft.com/office/powerpoint/2010/main" val="368746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7</a:t>
            </a:fld>
            <a:endParaRPr lang="en-US"/>
          </a:p>
        </p:txBody>
      </p:sp>
    </p:spTree>
    <p:extLst>
      <p:ext uri="{BB962C8B-B14F-4D97-AF65-F5344CB8AC3E}">
        <p14:creationId xmlns:p14="http://schemas.microsoft.com/office/powerpoint/2010/main" val="15935124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Ortiz</a:t>
            </a:r>
            <a:r>
              <a:rPr lang="en-US" dirty="0"/>
              <a:t>, 346 S.W.3d at 134–35 (citing Jones, 795 S.W.2d at 174 n.3);</a:t>
            </a:r>
            <a:r>
              <a:rPr lang="en-US" baseline="0" dirty="0"/>
              <a:t> </a:t>
            </a:r>
            <a:r>
              <a:rPr lang="en-US" i="1" dirty="0"/>
              <a:t>Jones v. State</a:t>
            </a:r>
            <a:r>
              <a:rPr lang="en-US" dirty="0"/>
              <a:t>, 795 S.W.2d 171, 174 (Tex. Crim. App. 1990) citing </a:t>
            </a:r>
            <a:r>
              <a:rPr lang="en-US" i="1" dirty="0" err="1"/>
              <a:t>Ringel</a:t>
            </a:r>
            <a:r>
              <a:rPr lang="en-US" dirty="0"/>
              <a:t>, SEARCHES AND SEIZURES, ARRESTS AND CONFESSIONS, Sec. 27.4 (Clark Boardman Company, Ltd. 1987). </a:t>
            </a:r>
          </a:p>
        </p:txBody>
      </p:sp>
      <p:sp>
        <p:nvSpPr>
          <p:cNvPr id="4" name="Slide Number Placeholder 3"/>
          <p:cNvSpPr>
            <a:spLocks noGrp="1"/>
          </p:cNvSpPr>
          <p:nvPr>
            <p:ph type="sldNum" sz="quarter" idx="5"/>
          </p:nvPr>
        </p:nvSpPr>
        <p:spPr/>
        <p:txBody>
          <a:bodyPr/>
          <a:lstStyle/>
          <a:p>
            <a:fld id="{B4F59E17-9156-F44D-A591-B616B8985ECB}" type="slidenum">
              <a:rPr lang="en-US" smtClean="0"/>
              <a:pPr/>
              <a:t>71</a:t>
            </a:fld>
            <a:endParaRPr lang="en-US"/>
          </a:p>
        </p:txBody>
      </p:sp>
    </p:spTree>
    <p:extLst>
      <p:ext uri="{BB962C8B-B14F-4D97-AF65-F5344CB8AC3E}">
        <p14:creationId xmlns:p14="http://schemas.microsoft.com/office/powerpoint/2010/main" val="13030519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baseline="0"/>
              <a:t> </a:t>
            </a:r>
            <a:r>
              <a:rPr lang="en-US" baseline="0" err="1"/>
              <a:t>McCambridge</a:t>
            </a:r>
            <a:r>
              <a:rPr lang="en-US" baseline="0"/>
              <a:t> v. State, 712 S.W.2d 499 (Tex.Cr.App.1986) (remanded on other grounds); see </a:t>
            </a:r>
            <a:r>
              <a:rPr lang="en-US" baseline="0" err="1"/>
              <a:t>McCambridge</a:t>
            </a:r>
            <a:r>
              <a:rPr lang="en-US" baseline="0"/>
              <a:t> v. State, 778 S.W.2d 70 (Tex.Cr.App.1989) (affirmed on other grounds) (blood test). </a:t>
            </a:r>
          </a:p>
          <a:p>
            <a:r>
              <a:rPr lang="en-US" i="1" baseline="0"/>
              <a:t>2</a:t>
            </a:r>
            <a:r>
              <a:rPr lang="en-US" baseline="0"/>
              <a:t> Massie v. State, 744 S.W.2d 314 (</a:t>
            </a:r>
            <a:r>
              <a:rPr lang="en-US" baseline="0" err="1"/>
              <a:t>Tex.App</a:t>
            </a:r>
            <a:r>
              <a:rPr lang="en-US" baseline="0"/>
              <a:t>.—Dallas 1988, pet. ref’d.)</a:t>
            </a:r>
          </a:p>
          <a:p>
            <a:r>
              <a:rPr lang="en-US" baseline="30000"/>
              <a:t>3</a:t>
            </a:r>
            <a:r>
              <a:rPr lang="en-US" baseline="0"/>
              <a:t> DeLeon v. State, 758 S.W.2d 621 (</a:t>
            </a:r>
            <a:r>
              <a:rPr lang="en-US" baseline="0" err="1"/>
              <a:t>Tex.App</a:t>
            </a:r>
            <a:r>
              <a:rPr lang="en-US" baseline="0"/>
              <a:t>.—Houston [14th Dist.] 1988, no pet.)</a:t>
            </a:r>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72</a:t>
            </a:fld>
            <a:endParaRPr lang="en-US"/>
          </a:p>
        </p:txBody>
      </p:sp>
    </p:spTree>
    <p:extLst>
      <p:ext uri="{BB962C8B-B14F-4D97-AF65-F5344CB8AC3E}">
        <p14:creationId xmlns:p14="http://schemas.microsoft.com/office/powerpoint/2010/main" val="1021551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a:t>1</a:t>
            </a:r>
            <a:r>
              <a:rPr lang="en-US"/>
              <a:t> Escamilla v. State, 143 S.W.3d 814, 822 (Tex. Crim. App. 2004).</a:t>
            </a:r>
          </a:p>
        </p:txBody>
      </p:sp>
      <p:sp>
        <p:nvSpPr>
          <p:cNvPr id="4" name="Slide Number Placeholder 3"/>
          <p:cNvSpPr>
            <a:spLocks noGrp="1"/>
          </p:cNvSpPr>
          <p:nvPr>
            <p:ph type="sldNum" sz="quarter" idx="5"/>
          </p:nvPr>
        </p:nvSpPr>
        <p:spPr/>
        <p:txBody>
          <a:bodyPr/>
          <a:lstStyle/>
          <a:p>
            <a:fld id="{B4F59E17-9156-F44D-A591-B616B8985ECB}" type="slidenum">
              <a:rPr lang="en-US" smtClean="0"/>
              <a:pPr/>
              <a:t>73</a:t>
            </a:fld>
            <a:endParaRPr lang="en-US"/>
          </a:p>
        </p:txBody>
      </p:sp>
    </p:spTree>
    <p:extLst>
      <p:ext uri="{BB962C8B-B14F-4D97-AF65-F5344CB8AC3E}">
        <p14:creationId xmlns:p14="http://schemas.microsoft.com/office/powerpoint/2010/main" val="18693465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Escamilla v. State</a:t>
            </a:r>
            <a:r>
              <a:rPr lang="en-US" dirty="0"/>
              <a:t>, 143 S.W.3d 814, 822 (Tex. Crim. App. 2004).</a:t>
            </a:r>
          </a:p>
          <a:p>
            <a:r>
              <a:rPr lang="en-US" baseline="30000" dirty="0"/>
              <a:t>2</a:t>
            </a:r>
            <a:r>
              <a:rPr lang="en-US" dirty="0"/>
              <a:t> Id.</a:t>
            </a:r>
          </a:p>
          <a:p>
            <a:r>
              <a:rPr lang="en-US" i="0" baseline="30000" dirty="0"/>
              <a:t>3</a:t>
            </a:r>
            <a:r>
              <a:rPr lang="en-US" i="0" dirty="0"/>
              <a:t> </a:t>
            </a:r>
            <a:r>
              <a:rPr lang="en-US" i="1" dirty="0"/>
              <a:t>State v. Hernandez</a:t>
            </a:r>
            <a:r>
              <a:rPr lang="en-US" dirty="0"/>
              <a:t>, 842 S.W.2d 306, 312–16 (Tex. App. - San Antonio 1992, pet. ref'd), cert. denied, 509 U.S. 927, 113 </a:t>
            </a:r>
            <a:r>
              <a:rPr lang="en-US" dirty="0" err="1"/>
              <a:t>S.Ct</a:t>
            </a:r>
            <a:r>
              <a:rPr lang="en-US" dirty="0"/>
              <a:t>. 3049, 125 L.Ed.2d 733 (1993) (thorough discussion of how non-law enforcement personnel can become state agents for Sixth Amendment purposes). </a:t>
            </a:r>
          </a:p>
          <a:p>
            <a:r>
              <a:rPr lang="en-US" baseline="30000" dirty="0"/>
              <a:t>4</a:t>
            </a:r>
            <a:r>
              <a:rPr lang="en-US" dirty="0"/>
              <a:t> </a:t>
            </a:r>
            <a:r>
              <a:rPr lang="en-US" i="1" dirty="0"/>
              <a:t>Hernandez</a:t>
            </a:r>
            <a:r>
              <a:rPr lang="en-US" dirty="0"/>
              <a:t> at 314.</a:t>
            </a:r>
          </a:p>
        </p:txBody>
      </p:sp>
      <p:sp>
        <p:nvSpPr>
          <p:cNvPr id="4" name="Slide Number Placeholder 3"/>
          <p:cNvSpPr>
            <a:spLocks noGrp="1"/>
          </p:cNvSpPr>
          <p:nvPr>
            <p:ph type="sldNum" sz="quarter" idx="5"/>
          </p:nvPr>
        </p:nvSpPr>
        <p:spPr/>
        <p:txBody>
          <a:bodyPr/>
          <a:lstStyle/>
          <a:p>
            <a:fld id="{B4F59E17-9156-F44D-A591-B616B8985ECB}" type="slidenum">
              <a:rPr lang="en-US" smtClean="0"/>
              <a:pPr/>
              <a:t>74</a:t>
            </a:fld>
            <a:endParaRPr lang="en-US"/>
          </a:p>
        </p:txBody>
      </p:sp>
    </p:spTree>
    <p:extLst>
      <p:ext uri="{BB962C8B-B14F-4D97-AF65-F5344CB8AC3E}">
        <p14:creationId xmlns:p14="http://schemas.microsoft.com/office/powerpoint/2010/main" val="1566277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75</a:t>
            </a:fld>
            <a:endParaRPr lang="en-US"/>
          </a:p>
        </p:txBody>
      </p:sp>
    </p:spTree>
    <p:extLst>
      <p:ext uri="{BB962C8B-B14F-4D97-AF65-F5344CB8AC3E}">
        <p14:creationId xmlns:p14="http://schemas.microsoft.com/office/powerpoint/2010/main" val="1901895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76</a:t>
            </a:fld>
            <a:endParaRPr lang="en-US"/>
          </a:p>
        </p:txBody>
      </p:sp>
    </p:spTree>
    <p:extLst>
      <p:ext uri="{BB962C8B-B14F-4D97-AF65-F5344CB8AC3E}">
        <p14:creationId xmlns:p14="http://schemas.microsoft.com/office/powerpoint/2010/main" val="1710784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 </a:t>
            </a:r>
            <a:r>
              <a:rPr lang="en-US" i="1" baseline="0" dirty="0"/>
              <a:t>Lopez v. State</a:t>
            </a:r>
            <a:r>
              <a:rPr lang="en-US" baseline="0" dirty="0"/>
              <a:t>, 582 S.W.3d 377 (Tex. App.—San Antonio 2018, pet. ref’d).</a:t>
            </a:r>
          </a:p>
        </p:txBody>
      </p:sp>
      <p:sp>
        <p:nvSpPr>
          <p:cNvPr id="4" name="Slide Number Placeholder 3"/>
          <p:cNvSpPr>
            <a:spLocks noGrp="1"/>
          </p:cNvSpPr>
          <p:nvPr>
            <p:ph type="sldNum" sz="quarter" idx="5"/>
          </p:nvPr>
        </p:nvSpPr>
        <p:spPr/>
        <p:txBody>
          <a:bodyPr/>
          <a:lstStyle/>
          <a:p>
            <a:fld id="{B4F59E17-9156-F44D-A591-B616B8985ECB}" type="slidenum">
              <a:rPr lang="en-US" smtClean="0"/>
              <a:pPr/>
              <a:t>77</a:t>
            </a:fld>
            <a:endParaRPr lang="en-US"/>
          </a:p>
        </p:txBody>
      </p:sp>
    </p:spTree>
    <p:extLst>
      <p:ext uri="{BB962C8B-B14F-4D97-AF65-F5344CB8AC3E}">
        <p14:creationId xmlns:p14="http://schemas.microsoft.com/office/powerpoint/2010/main" val="13983620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 </a:t>
            </a:r>
            <a:r>
              <a:rPr lang="en-US" i="1" baseline="0" dirty="0"/>
              <a:t>Lopez v. State</a:t>
            </a:r>
            <a:r>
              <a:rPr lang="en-US" baseline="0" dirty="0"/>
              <a:t>, 582 S.W.3d 377 (Tex. App.—San Antonio 2018, pet. ref’d).</a:t>
            </a:r>
          </a:p>
        </p:txBody>
      </p:sp>
      <p:sp>
        <p:nvSpPr>
          <p:cNvPr id="4" name="Slide Number Placeholder 3"/>
          <p:cNvSpPr>
            <a:spLocks noGrp="1"/>
          </p:cNvSpPr>
          <p:nvPr>
            <p:ph type="sldNum" sz="quarter" idx="5"/>
          </p:nvPr>
        </p:nvSpPr>
        <p:spPr/>
        <p:txBody>
          <a:bodyPr/>
          <a:lstStyle/>
          <a:p>
            <a:fld id="{B4F59E17-9156-F44D-A591-B616B8985ECB}" type="slidenum">
              <a:rPr lang="en-US" smtClean="0"/>
              <a:pPr/>
              <a:t>78</a:t>
            </a:fld>
            <a:endParaRPr lang="en-US"/>
          </a:p>
        </p:txBody>
      </p:sp>
    </p:spTree>
    <p:extLst>
      <p:ext uri="{BB962C8B-B14F-4D97-AF65-F5344CB8AC3E}">
        <p14:creationId xmlns:p14="http://schemas.microsoft.com/office/powerpoint/2010/main" val="39157895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30000" dirty="0"/>
              <a:t>1</a:t>
            </a:r>
            <a:r>
              <a:rPr lang="en-US" i="0" dirty="0"/>
              <a:t> </a:t>
            </a:r>
            <a:r>
              <a:rPr lang="en-US" i="1" dirty="0"/>
              <a:t>State v. Hernandez</a:t>
            </a:r>
            <a:r>
              <a:rPr lang="en-US" dirty="0"/>
              <a:t>, 842 S.W.2d 306, 312–16 (Tex. App. - San Antonio 1992, pet. ref'd), cert. denied, 509 U.S. 927, 113 </a:t>
            </a:r>
            <a:r>
              <a:rPr lang="en-US" dirty="0" err="1"/>
              <a:t>S.Ct</a:t>
            </a:r>
            <a:r>
              <a:rPr lang="en-US" dirty="0"/>
              <a:t>. 3049, 125 L.Ed.2d 733 (1993) (thorough discussion of how non-law enforcement personnel can become state agents for Sixth Amendment purposes). </a:t>
            </a:r>
          </a:p>
          <a:p>
            <a:r>
              <a:rPr lang="en-US" baseline="30000" dirty="0"/>
              <a:t>2</a:t>
            </a:r>
            <a:r>
              <a:rPr lang="en-US" dirty="0"/>
              <a:t> Hernandez at 314.</a:t>
            </a:r>
          </a:p>
        </p:txBody>
      </p:sp>
      <p:sp>
        <p:nvSpPr>
          <p:cNvPr id="4" name="Slide Number Placeholder 3"/>
          <p:cNvSpPr>
            <a:spLocks noGrp="1"/>
          </p:cNvSpPr>
          <p:nvPr>
            <p:ph type="sldNum" sz="quarter" idx="5"/>
          </p:nvPr>
        </p:nvSpPr>
        <p:spPr/>
        <p:txBody>
          <a:bodyPr/>
          <a:lstStyle/>
          <a:p>
            <a:fld id="{B4F59E17-9156-F44D-A591-B616B8985ECB}" type="slidenum">
              <a:rPr lang="en-US" smtClean="0"/>
              <a:pPr/>
              <a:t>79</a:t>
            </a:fld>
            <a:endParaRPr lang="en-US"/>
          </a:p>
        </p:txBody>
      </p:sp>
    </p:spTree>
    <p:extLst>
      <p:ext uri="{BB962C8B-B14F-4D97-AF65-F5344CB8AC3E}">
        <p14:creationId xmlns:p14="http://schemas.microsoft.com/office/powerpoint/2010/main" val="4040965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6DAD3-5113-6249-9AD1-011A69C8EC28}" type="slidenum">
              <a:rPr lang="en-US"/>
              <a:pPr/>
              <a:t>80</a:t>
            </a:fld>
            <a:endParaRPr lang="en-US"/>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sz="600" dirty="0"/>
          </a:p>
        </p:txBody>
      </p:sp>
    </p:spTree>
    <p:extLst>
      <p:ext uri="{BB962C8B-B14F-4D97-AF65-F5344CB8AC3E}">
        <p14:creationId xmlns:p14="http://schemas.microsoft.com/office/powerpoint/2010/main" val="251935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8</a:t>
            </a:fld>
            <a:endParaRPr lang="en-US"/>
          </a:p>
        </p:txBody>
      </p:sp>
    </p:spTree>
    <p:extLst>
      <p:ext uri="{BB962C8B-B14F-4D97-AF65-F5344CB8AC3E}">
        <p14:creationId xmlns:p14="http://schemas.microsoft.com/office/powerpoint/2010/main" val="39969939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a:solidFill>
                  <a:srgbClr val="212121"/>
                </a:solidFill>
                <a:latin typeface="+mn-lt"/>
              </a:rPr>
              <a:t>1</a:t>
            </a:r>
            <a:r>
              <a:rPr lang="en-US" sz="1200" dirty="0">
                <a:solidFill>
                  <a:srgbClr val="212121"/>
                </a:solidFill>
                <a:latin typeface="+mn-lt"/>
              </a:rPr>
              <a:t> </a:t>
            </a:r>
            <a:r>
              <a:rPr lang="en-US" sz="1200" i="1" dirty="0">
                <a:solidFill>
                  <a:srgbClr val="212121"/>
                </a:solidFill>
                <a:latin typeface="+mn-lt"/>
              </a:rPr>
              <a:t>Missouri v. Seibert</a:t>
            </a:r>
            <a:r>
              <a:rPr lang="en-US" sz="1200" dirty="0">
                <a:solidFill>
                  <a:srgbClr val="212121"/>
                </a:solidFill>
                <a:latin typeface="+mn-lt"/>
              </a:rPr>
              <a:t>, 542 U.S. 600, 611, 124 </a:t>
            </a:r>
            <a:r>
              <a:rPr lang="en-US" sz="1200" dirty="0" err="1">
                <a:solidFill>
                  <a:srgbClr val="212121"/>
                </a:solidFill>
                <a:latin typeface="+mn-lt"/>
              </a:rPr>
              <a:t>S.Ct</a:t>
            </a:r>
            <a:r>
              <a:rPr lang="en-US" sz="1200" dirty="0">
                <a:solidFill>
                  <a:srgbClr val="212121"/>
                </a:solidFill>
                <a:latin typeface="+mn-lt"/>
              </a:rPr>
              <a:t>. 2601, 2609, 159 L.Ed2d 643 (2004); </a:t>
            </a:r>
            <a:r>
              <a:rPr lang="en-US" sz="1200" i="1" dirty="0">
                <a:solidFill>
                  <a:srgbClr val="212121"/>
                </a:solidFill>
                <a:latin typeface="+mn-lt"/>
              </a:rPr>
              <a:t>Martinez v. State</a:t>
            </a:r>
            <a:r>
              <a:rPr lang="en-US" sz="1200" dirty="0">
                <a:solidFill>
                  <a:srgbClr val="212121"/>
                </a:solidFill>
                <a:latin typeface="+mn-lt"/>
              </a:rPr>
              <a:t>, 272 S.W.3d 615, 626 (Tex. Crim. App. 2008).  </a:t>
            </a:r>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81</a:t>
            </a:fld>
            <a:endParaRPr lang="en-US"/>
          </a:p>
        </p:txBody>
      </p:sp>
    </p:spTree>
    <p:extLst>
      <p:ext uri="{BB962C8B-B14F-4D97-AF65-F5344CB8AC3E}">
        <p14:creationId xmlns:p14="http://schemas.microsoft.com/office/powerpoint/2010/main" val="1855746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Missouri v. Seibert</a:t>
            </a:r>
            <a:r>
              <a:rPr lang="en-US" dirty="0"/>
              <a:t>, 542 U.S. at 611–13, 124 </a:t>
            </a:r>
            <a:r>
              <a:rPr lang="en-US" dirty="0" err="1"/>
              <a:t>S.Ct</a:t>
            </a:r>
            <a:r>
              <a:rPr lang="en-US" dirty="0"/>
              <a:t>. 2601; see </a:t>
            </a:r>
            <a:r>
              <a:rPr lang="en-US" i="1" dirty="0"/>
              <a:t>also Martinez v. State</a:t>
            </a:r>
            <a:r>
              <a:rPr lang="en-US" dirty="0"/>
              <a:t>, at 619–20. </a:t>
            </a:r>
          </a:p>
        </p:txBody>
      </p:sp>
      <p:sp>
        <p:nvSpPr>
          <p:cNvPr id="4" name="Slide Number Placeholder 3"/>
          <p:cNvSpPr>
            <a:spLocks noGrp="1"/>
          </p:cNvSpPr>
          <p:nvPr>
            <p:ph type="sldNum" sz="quarter" idx="5"/>
          </p:nvPr>
        </p:nvSpPr>
        <p:spPr/>
        <p:txBody>
          <a:bodyPr/>
          <a:lstStyle/>
          <a:p>
            <a:fld id="{B4F59E17-9156-F44D-A591-B616B8985ECB}" type="slidenum">
              <a:rPr lang="en-US" smtClean="0"/>
              <a:pPr/>
              <a:t>82</a:t>
            </a:fld>
            <a:endParaRPr lang="en-US"/>
          </a:p>
        </p:txBody>
      </p:sp>
    </p:spTree>
    <p:extLst>
      <p:ext uri="{BB962C8B-B14F-4D97-AF65-F5344CB8AC3E}">
        <p14:creationId xmlns:p14="http://schemas.microsoft.com/office/powerpoint/2010/main" val="26012198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83</a:t>
            </a:fld>
            <a:endParaRPr lang="en-US"/>
          </a:p>
        </p:txBody>
      </p:sp>
    </p:spTree>
    <p:extLst>
      <p:ext uri="{BB962C8B-B14F-4D97-AF65-F5344CB8AC3E}">
        <p14:creationId xmlns:p14="http://schemas.microsoft.com/office/powerpoint/2010/main" val="827698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Seibert</a:t>
            </a:r>
            <a:r>
              <a:rPr lang="en-US" dirty="0"/>
              <a:t>, 542 U.S. at 611, 124 </a:t>
            </a:r>
            <a:r>
              <a:rPr lang="en-US" dirty="0" err="1"/>
              <a:t>S.Ct</a:t>
            </a:r>
            <a:r>
              <a:rPr lang="en-US" dirty="0"/>
              <a:t>. 2601. </a:t>
            </a:r>
          </a:p>
        </p:txBody>
      </p:sp>
      <p:sp>
        <p:nvSpPr>
          <p:cNvPr id="4" name="Slide Number Placeholder 3"/>
          <p:cNvSpPr>
            <a:spLocks noGrp="1"/>
          </p:cNvSpPr>
          <p:nvPr>
            <p:ph type="sldNum" sz="quarter" idx="5"/>
          </p:nvPr>
        </p:nvSpPr>
        <p:spPr/>
        <p:txBody>
          <a:bodyPr/>
          <a:lstStyle/>
          <a:p>
            <a:fld id="{B4F59E17-9156-F44D-A591-B616B8985ECB}" type="slidenum">
              <a:rPr lang="en-US" smtClean="0"/>
              <a:pPr/>
              <a:t>84</a:t>
            </a:fld>
            <a:endParaRPr lang="en-US"/>
          </a:p>
        </p:txBody>
      </p:sp>
    </p:spTree>
    <p:extLst>
      <p:ext uri="{BB962C8B-B14F-4D97-AF65-F5344CB8AC3E}">
        <p14:creationId xmlns:p14="http://schemas.microsoft.com/office/powerpoint/2010/main" val="11927777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at 615, 124 </a:t>
            </a:r>
            <a:r>
              <a:rPr lang="en-US" dirty="0" err="1"/>
              <a:t>S.Ct</a:t>
            </a:r>
            <a:r>
              <a:rPr lang="en-US" dirty="0"/>
              <a:t>. 2601.</a:t>
            </a:r>
          </a:p>
        </p:txBody>
      </p:sp>
      <p:sp>
        <p:nvSpPr>
          <p:cNvPr id="4" name="Slide Number Placeholder 3"/>
          <p:cNvSpPr>
            <a:spLocks noGrp="1"/>
          </p:cNvSpPr>
          <p:nvPr>
            <p:ph type="sldNum" sz="quarter" idx="5"/>
          </p:nvPr>
        </p:nvSpPr>
        <p:spPr/>
        <p:txBody>
          <a:bodyPr/>
          <a:lstStyle/>
          <a:p>
            <a:fld id="{B4F59E17-9156-F44D-A591-B616B8985ECB}" type="slidenum">
              <a:rPr lang="en-US" smtClean="0"/>
              <a:pPr/>
              <a:t>85</a:t>
            </a:fld>
            <a:endParaRPr lang="en-US"/>
          </a:p>
        </p:txBody>
      </p:sp>
    </p:spTree>
    <p:extLst>
      <p:ext uri="{BB962C8B-B14F-4D97-AF65-F5344CB8AC3E}">
        <p14:creationId xmlns:p14="http://schemas.microsoft.com/office/powerpoint/2010/main" val="18863353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Seibert</a:t>
            </a:r>
            <a:r>
              <a:rPr lang="en-US" dirty="0"/>
              <a:t>, 542 U.S. at 622, 124 </a:t>
            </a:r>
            <a:r>
              <a:rPr lang="en-US" dirty="0" err="1"/>
              <a:t>S.Ct</a:t>
            </a:r>
            <a:r>
              <a:rPr lang="en-US" dirty="0"/>
              <a:t>. 2601 (Kennedy, J., concurring). </a:t>
            </a:r>
          </a:p>
          <a:p>
            <a:r>
              <a:rPr lang="en-US" baseline="30000" dirty="0"/>
              <a:t>2</a:t>
            </a:r>
            <a:r>
              <a:rPr lang="en-US" dirty="0"/>
              <a:t> In </a:t>
            </a:r>
            <a:r>
              <a:rPr lang="en-US" i="1" dirty="0"/>
              <a:t>Carter v. State</a:t>
            </a:r>
            <a:r>
              <a:rPr lang="en-US" dirty="0"/>
              <a:t>, the Court of Criminal Appeals expressly adopted Justice Kennedy's concurrence in </a:t>
            </a:r>
            <a:r>
              <a:rPr lang="en-US" i="1" dirty="0"/>
              <a:t>Seibert</a:t>
            </a:r>
            <a:r>
              <a:rPr lang="en-US" dirty="0"/>
              <a:t>. </a:t>
            </a:r>
            <a:r>
              <a:rPr lang="en-US" i="1" dirty="0"/>
              <a:t>Carter v. State</a:t>
            </a:r>
            <a:r>
              <a:rPr lang="en-US" dirty="0"/>
              <a:t>, 309 S.W.3d 31, 38 (Tex. Crim. App. 2010).</a:t>
            </a:r>
          </a:p>
        </p:txBody>
      </p:sp>
      <p:sp>
        <p:nvSpPr>
          <p:cNvPr id="4" name="Slide Number Placeholder 3"/>
          <p:cNvSpPr>
            <a:spLocks noGrp="1"/>
          </p:cNvSpPr>
          <p:nvPr>
            <p:ph type="sldNum" sz="quarter" idx="5"/>
          </p:nvPr>
        </p:nvSpPr>
        <p:spPr/>
        <p:txBody>
          <a:bodyPr/>
          <a:lstStyle/>
          <a:p>
            <a:fld id="{B4F59E17-9156-F44D-A591-B616B8985ECB}" type="slidenum">
              <a:rPr lang="en-US" smtClean="0"/>
              <a:pPr/>
              <a:t>86</a:t>
            </a:fld>
            <a:endParaRPr lang="en-US"/>
          </a:p>
        </p:txBody>
      </p:sp>
    </p:spTree>
    <p:extLst>
      <p:ext uri="{BB962C8B-B14F-4D97-AF65-F5344CB8AC3E}">
        <p14:creationId xmlns:p14="http://schemas.microsoft.com/office/powerpoint/2010/main" val="4649241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Seibert</a:t>
            </a:r>
            <a:r>
              <a:rPr lang="en-US" dirty="0"/>
              <a:t>, 542 U.S. at 622, 124 </a:t>
            </a:r>
            <a:r>
              <a:rPr lang="en-US" dirty="0" err="1"/>
              <a:t>S.Ct</a:t>
            </a:r>
            <a:r>
              <a:rPr lang="en-US" dirty="0"/>
              <a:t>. 2601 (Kennedy, J., concurring). </a:t>
            </a:r>
          </a:p>
          <a:p>
            <a:r>
              <a:rPr lang="en-US" baseline="30000" dirty="0"/>
              <a:t>2</a:t>
            </a:r>
            <a:r>
              <a:rPr lang="en-US" dirty="0"/>
              <a:t> In </a:t>
            </a:r>
            <a:r>
              <a:rPr lang="en-US" i="1" dirty="0"/>
              <a:t>Carter v. State</a:t>
            </a:r>
            <a:r>
              <a:rPr lang="en-US" dirty="0"/>
              <a:t>, the Court of Criminal Appeals expressly adopted Justice Kennedy's concurrence in </a:t>
            </a:r>
            <a:r>
              <a:rPr lang="en-US" i="1" dirty="0"/>
              <a:t>Seibert</a:t>
            </a:r>
            <a:r>
              <a:rPr lang="en-US" dirty="0"/>
              <a:t>. </a:t>
            </a:r>
            <a:r>
              <a:rPr lang="en-US" i="1" dirty="0"/>
              <a:t>Carter v. State</a:t>
            </a:r>
            <a:r>
              <a:rPr lang="en-US" dirty="0"/>
              <a:t>, 309 S.W.3d 31, 38 (Tex. Crim. App. 2010).</a:t>
            </a:r>
          </a:p>
        </p:txBody>
      </p:sp>
      <p:sp>
        <p:nvSpPr>
          <p:cNvPr id="4" name="Slide Number Placeholder 3"/>
          <p:cNvSpPr>
            <a:spLocks noGrp="1"/>
          </p:cNvSpPr>
          <p:nvPr>
            <p:ph type="sldNum" sz="quarter" idx="5"/>
          </p:nvPr>
        </p:nvSpPr>
        <p:spPr/>
        <p:txBody>
          <a:bodyPr/>
          <a:lstStyle/>
          <a:p>
            <a:fld id="{B4F59E17-9156-F44D-A591-B616B8985ECB}" type="slidenum">
              <a:rPr lang="en-US" smtClean="0"/>
              <a:pPr/>
              <a:t>87</a:t>
            </a:fld>
            <a:endParaRPr lang="en-US"/>
          </a:p>
        </p:txBody>
      </p:sp>
    </p:spTree>
    <p:extLst>
      <p:ext uri="{BB962C8B-B14F-4D97-AF65-F5344CB8AC3E}">
        <p14:creationId xmlns:p14="http://schemas.microsoft.com/office/powerpoint/2010/main" val="24192574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Seibert</a:t>
            </a:r>
            <a:r>
              <a:rPr lang="en-US" dirty="0"/>
              <a:t>, 542 U.S. at 622, 124 </a:t>
            </a:r>
            <a:r>
              <a:rPr lang="en-US" dirty="0" err="1"/>
              <a:t>S.Ct</a:t>
            </a:r>
            <a:r>
              <a:rPr lang="en-US" dirty="0"/>
              <a:t>. 2601 (Kennedy, J., concurring). </a:t>
            </a:r>
          </a:p>
          <a:p>
            <a:r>
              <a:rPr lang="en-US" baseline="30000" dirty="0"/>
              <a:t>2</a:t>
            </a:r>
            <a:r>
              <a:rPr lang="en-US" dirty="0"/>
              <a:t> In Carter v. State, the Court of Criminal Appeals expressly adopted Justice Kennedy's concurrence in </a:t>
            </a:r>
            <a:r>
              <a:rPr lang="en-US" i="1" dirty="0"/>
              <a:t>Seibert</a:t>
            </a:r>
            <a:r>
              <a:rPr lang="en-US" dirty="0"/>
              <a:t>. </a:t>
            </a:r>
            <a:r>
              <a:rPr lang="en-US" i="1" dirty="0"/>
              <a:t>Carter v. State</a:t>
            </a:r>
            <a:r>
              <a:rPr lang="en-US" dirty="0"/>
              <a:t>, 309 S.W.3d 31, 38 (Tex. Crim. App. 2010).</a:t>
            </a:r>
          </a:p>
          <a:p>
            <a:r>
              <a:rPr lang="en-US" dirty="0"/>
              <a:t>Curative Measures such as:</a:t>
            </a:r>
          </a:p>
          <a:p>
            <a:r>
              <a:rPr lang="en-US" dirty="0"/>
              <a:t>(1) a substantial break in time and circumstances between the unwarned statement and the Miranda warning </a:t>
            </a:r>
          </a:p>
          <a:p>
            <a:r>
              <a:rPr lang="en-US" dirty="0"/>
              <a:t>(2) explaining to the defendant that the unwarned statements, taken while in custody, are likely inadmissible;</a:t>
            </a:r>
          </a:p>
          <a:p>
            <a:r>
              <a:rPr lang="en-US" dirty="0"/>
              <a:t>(3) informing the suspect that, although he previously gave incriminating information, he is not obligated to repeat it;</a:t>
            </a:r>
          </a:p>
          <a:p>
            <a:r>
              <a:rPr lang="en-US" dirty="0"/>
              <a:t>(4) the interrogating officers refrain from referring to the unwarned statement unless the defendant refers to it first; or </a:t>
            </a:r>
          </a:p>
          <a:p>
            <a:r>
              <a:rPr lang="en-US" dirty="0"/>
              <a:t>(5) if the defendant does refer to the pre-Miranda statement, the interrogating officer states that the defendant is not obligated to discuss the content of the first statement.</a:t>
            </a:r>
          </a:p>
        </p:txBody>
      </p:sp>
      <p:sp>
        <p:nvSpPr>
          <p:cNvPr id="4" name="Slide Number Placeholder 3"/>
          <p:cNvSpPr>
            <a:spLocks noGrp="1"/>
          </p:cNvSpPr>
          <p:nvPr>
            <p:ph type="sldNum" sz="quarter" idx="5"/>
          </p:nvPr>
        </p:nvSpPr>
        <p:spPr/>
        <p:txBody>
          <a:bodyPr/>
          <a:lstStyle/>
          <a:p>
            <a:fld id="{B4F59E17-9156-F44D-A591-B616B8985ECB}" type="slidenum">
              <a:rPr lang="en-US" smtClean="0"/>
              <a:pPr/>
              <a:t>88</a:t>
            </a:fld>
            <a:endParaRPr lang="en-US"/>
          </a:p>
        </p:txBody>
      </p:sp>
    </p:spTree>
    <p:extLst>
      <p:ext uri="{BB962C8B-B14F-4D97-AF65-F5344CB8AC3E}">
        <p14:creationId xmlns:p14="http://schemas.microsoft.com/office/powerpoint/2010/main" val="34953332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Seibert</a:t>
            </a:r>
            <a:r>
              <a:rPr lang="en-US" dirty="0"/>
              <a:t>, 542 U.S. at 622, 124 </a:t>
            </a:r>
            <a:r>
              <a:rPr lang="en-US" dirty="0" err="1"/>
              <a:t>S.Ct</a:t>
            </a:r>
            <a:r>
              <a:rPr lang="en-US" dirty="0"/>
              <a:t>. 2601 (Kennedy, J., concurring). </a:t>
            </a:r>
          </a:p>
          <a:p>
            <a:r>
              <a:rPr lang="en-US" baseline="30000" dirty="0"/>
              <a:t>2</a:t>
            </a:r>
            <a:r>
              <a:rPr lang="en-US" dirty="0"/>
              <a:t> In Carter v. State, the Court of Criminal Appeals expressly adopted Justice Kennedy's concurrence in </a:t>
            </a:r>
            <a:r>
              <a:rPr lang="en-US" i="1" dirty="0"/>
              <a:t>Seibert</a:t>
            </a:r>
            <a:r>
              <a:rPr lang="en-US" dirty="0"/>
              <a:t>. </a:t>
            </a:r>
            <a:r>
              <a:rPr lang="en-US" i="1" dirty="0"/>
              <a:t>Carter v. State</a:t>
            </a:r>
            <a:r>
              <a:rPr lang="en-US" dirty="0"/>
              <a:t>, 309 S.W.3d 31, 38 (Tex. Crim. App. 2010).</a:t>
            </a:r>
          </a:p>
          <a:p>
            <a:r>
              <a:rPr lang="en-US" dirty="0"/>
              <a:t>Curative Measures such as:</a:t>
            </a:r>
          </a:p>
          <a:p>
            <a:r>
              <a:rPr lang="en-US" dirty="0"/>
              <a:t>(1) a substantial break in time and circumstances between the unwarned statement and the Miranda warning </a:t>
            </a:r>
          </a:p>
          <a:p>
            <a:r>
              <a:rPr lang="en-US" dirty="0"/>
              <a:t>(2) explaining to the defendant that the unwarned statements, taken while in custody, are likely inadmissible;</a:t>
            </a:r>
          </a:p>
          <a:p>
            <a:r>
              <a:rPr lang="en-US" dirty="0"/>
              <a:t>(3) informing the suspect that, although he previously gave incriminating information, he is not obligated to repeat it;</a:t>
            </a:r>
          </a:p>
          <a:p>
            <a:r>
              <a:rPr lang="en-US" dirty="0"/>
              <a:t>(4) the interrogating officers refrain from referring to the unwarned statement unless the defendant refers to it first; or </a:t>
            </a:r>
          </a:p>
          <a:p>
            <a:r>
              <a:rPr lang="en-US" dirty="0"/>
              <a:t>(5) if the defendant does refer to the pre-Miranda statement, the interrogating officer states that the defendant is not obligated to discuss the content of the first statement.</a:t>
            </a:r>
          </a:p>
        </p:txBody>
      </p:sp>
      <p:sp>
        <p:nvSpPr>
          <p:cNvPr id="4" name="Slide Number Placeholder 3"/>
          <p:cNvSpPr>
            <a:spLocks noGrp="1"/>
          </p:cNvSpPr>
          <p:nvPr>
            <p:ph type="sldNum" sz="quarter" idx="5"/>
          </p:nvPr>
        </p:nvSpPr>
        <p:spPr/>
        <p:txBody>
          <a:bodyPr/>
          <a:lstStyle/>
          <a:p>
            <a:fld id="{B4F59E17-9156-F44D-A591-B616B8985ECB}" type="slidenum">
              <a:rPr lang="en-US" smtClean="0"/>
              <a:pPr/>
              <a:t>89</a:t>
            </a:fld>
            <a:endParaRPr lang="en-US"/>
          </a:p>
        </p:txBody>
      </p:sp>
    </p:spTree>
    <p:extLst>
      <p:ext uri="{BB962C8B-B14F-4D97-AF65-F5344CB8AC3E}">
        <p14:creationId xmlns:p14="http://schemas.microsoft.com/office/powerpoint/2010/main" val="24822408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Seibert</a:t>
            </a:r>
            <a:r>
              <a:rPr lang="en-US" dirty="0"/>
              <a:t>, 542 U.S. at 622, 124 </a:t>
            </a:r>
            <a:r>
              <a:rPr lang="en-US" dirty="0" err="1"/>
              <a:t>S.Ct</a:t>
            </a:r>
            <a:r>
              <a:rPr lang="en-US" dirty="0"/>
              <a:t>. 2601 (Kennedy, J., concurring). </a:t>
            </a:r>
          </a:p>
          <a:p>
            <a:r>
              <a:rPr lang="en-US" baseline="30000" dirty="0"/>
              <a:t>2</a:t>
            </a:r>
            <a:r>
              <a:rPr lang="en-US" dirty="0"/>
              <a:t> In Carter v. State, the Court of Criminal Appeals expressly adopted Justice Kennedy's concurrence in </a:t>
            </a:r>
            <a:r>
              <a:rPr lang="en-US" i="1" dirty="0"/>
              <a:t>Seibert</a:t>
            </a:r>
            <a:r>
              <a:rPr lang="en-US" dirty="0"/>
              <a:t>. </a:t>
            </a:r>
            <a:r>
              <a:rPr lang="en-US" i="1" dirty="0"/>
              <a:t>Carter v. State</a:t>
            </a:r>
            <a:r>
              <a:rPr lang="en-US" dirty="0"/>
              <a:t>, 309 S.W.3d 31, 38 (Tex. Crim. App. 2010).</a:t>
            </a:r>
          </a:p>
          <a:p>
            <a:r>
              <a:rPr lang="en-US" dirty="0"/>
              <a:t>Curative Measures such as:</a:t>
            </a:r>
          </a:p>
          <a:p>
            <a:r>
              <a:rPr lang="en-US" dirty="0"/>
              <a:t>(1) a substantial break in time and circumstances between the unwarned statement and the Miranda warning </a:t>
            </a:r>
          </a:p>
          <a:p>
            <a:r>
              <a:rPr lang="en-US" dirty="0"/>
              <a:t>(2) explaining to the defendant that the unwarned statements, taken while in custody, are likely inadmissible;</a:t>
            </a:r>
          </a:p>
          <a:p>
            <a:r>
              <a:rPr lang="en-US" dirty="0"/>
              <a:t>(3) informing the suspect that, although he previously gave incriminating information, he is not obligated to repeat it;</a:t>
            </a:r>
          </a:p>
          <a:p>
            <a:r>
              <a:rPr lang="en-US" dirty="0"/>
              <a:t>(4) the interrogating officers refrain from referring to the unwarned statement unless the defendant refers to it first; or </a:t>
            </a:r>
          </a:p>
          <a:p>
            <a:r>
              <a:rPr lang="en-US" dirty="0"/>
              <a:t>(5) if the defendant does refer to the pre-Miranda statement, the interrogating officer states that the defendant is not obligated to discuss the content of the first statement.</a:t>
            </a:r>
          </a:p>
        </p:txBody>
      </p:sp>
      <p:sp>
        <p:nvSpPr>
          <p:cNvPr id="4" name="Slide Number Placeholder 3"/>
          <p:cNvSpPr>
            <a:spLocks noGrp="1"/>
          </p:cNvSpPr>
          <p:nvPr>
            <p:ph type="sldNum" sz="quarter" idx="5"/>
          </p:nvPr>
        </p:nvSpPr>
        <p:spPr/>
        <p:txBody>
          <a:bodyPr/>
          <a:lstStyle/>
          <a:p>
            <a:fld id="{B4F59E17-9156-F44D-A591-B616B8985ECB}" type="slidenum">
              <a:rPr lang="en-US" smtClean="0"/>
              <a:pPr/>
              <a:t>90</a:t>
            </a:fld>
            <a:endParaRPr lang="en-US"/>
          </a:p>
        </p:txBody>
      </p:sp>
    </p:spTree>
    <p:extLst>
      <p:ext uri="{BB962C8B-B14F-4D97-AF65-F5344CB8AC3E}">
        <p14:creationId xmlns:p14="http://schemas.microsoft.com/office/powerpoint/2010/main" val="324459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59E17-9156-F44D-A591-B616B8985ECB}" type="slidenum">
              <a:rPr lang="en-US" smtClean="0"/>
              <a:pPr/>
              <a:t>9</a:t>
            </a:fld>
            <a:endParaRPr lang="en-US"/>
          </a:p>
        </p:txBody>
      </p:sp>
    </p:spTree>
    <p:extLst>
      <p:ext uri="{BB962C8B-B14F-4D97-AF65-F5344CB8AC3E}">
        <p14:creationId xmlns:p14="http://schemas.microsoft.com/office/powerpoint/2010/main" val="12362810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91</a:t>
            </a:fld>
            <a:endParaRPr lang="en-US"/>
          </a:p>
        </p:txBody>
      </p:sp>
    </p:spTree>
    <p:extLst>
      <p:ext uri="{BB962C8B-B14F-4D97-AF65-F5344CB8AC3E}">
        <p14:creationId xmlns:p14="http://schemas.microsoft.com/office/powerpoint/2010/main" val="42360445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92</a:t>
            </a:fld>
            <a:endParaRPr lang="en-US"/>
          </a:p>
        </p:txBody>
      </p:sp>
    </p:spTree>
    <p:extLst>
      <p:ext uri="{BB962C8B-B14F-4D97-AF65-F5344CB8AC3E}">
        <p14:creationId xmlns:p14="http://schemas.microsoft.com/office/powerpoint/2010/main" val="29063659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93</a:t>
            </a:fld>
            <a:endParaRPr lang="en-US"/>
          </a:p>
        </p:txBody>
      </p:sp>
    </p:spTree>
    <p:extLst>
      <p:ext uri="{BB962C8B-B14F-4D97-AF65-F5344CB8AC3E}">
        <p14:creationId xmlns:p14="http://schemas.microsoft.com/office/powerpoint/2010/main" val="24465576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94</a:t>
            </a:fld>
            <a:endParaRPr lang="en-US"/>
          </a:p>
        </p:txBody>
      </p:sp>
    </p:spTree>
    <p:extLst>
      <p:ext uri="{BB962C8B-B14F-4D97-AF65-F5344CB8AC3E}">
        <p14:creationId xmlns:p14="http://schemas.microsoft.com/office/powerpoint/2010/main" val="4153599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95</a:t>
            </a:fld>
            <a:endParaRPr lang="en-US"/>
          </a:p>
        </p:txBody>
      </p:sp>
    </p:spTree>
    <p:extLst>
      <p:ext uri="{BB962C8B-B14F-4D97-AF65-F5344CB8AC3E}">
        <p14:creationId xmlns:p14="http://schemas.microsoft.com/office/powerpoint/2010/main" val="39251434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96</a:t>
            </a:fld>
            <a:endParaRPr lang="en-US"/>
          </a:p>
        </p:txBody>
      </p:sp>
    </p:spTree>
    <p:extLst>
      <p:ext uri="{BB962C8B-B14F-4D97-AF65-F5344CB8AC3E}">
        <p14:creationId xmlns:p14="http://schemas.microsoft.com/office/powerpoint/2010/main" val="35828554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97</a:t>
            </a:fld>
            <a:endParaRPr lang="en-US"/>
          </a:p>
        </p:txBody>
      </p:sp>
    </p:spTree>
    <p:extLst>
      <p:ext uri="{BB962C8B-B14F-4D97-AF65-F5344CB8AC3E}">
        <p14:creationId xmlns:p14="http://schemas.microsoft.com/office/powerpoint/2010/main" val="34632712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United States v. Stewart</a:t>
            </a:r>
            <a:r>
              <a:rPr lang="en-US" i="0" dirty="0"/>
              <a:t>, 536 F.3d 714 (7th Cir. 2008); United States v. Capers, 627 F.3d 470, 480 (2d Cir. 2010). </a:t>
            </a:r>
          </a:p>
        </p:txBody>
      </p:sp>
      <p:sp>
        <p:nvSpPr>
          <p:cNvPr id="4" name="Slide Number Placeholder 3"/>
          <p:cNvSpPr>
            <a:spLocks noGrp="1"/>
          </p:cNvSpPr>
          <p:nvPr>
            <p:ph type="sldNum" sz="quarter" idx="5"/>
          </p:nvPr>
        </p:nvSpPr>
        <p:spPr/>
        <p:txBody>
          <a:bodyPr/>
          <a:lstStyle/>
          <a:p>
            <a:fld id="{B4F59E17-9156-F44D-A591-B616B8985ECB}" type="slidenum">
              <a:rPr lang="en-US" smtClean="0"/>
              <a:pPr/>
              <a:t>98</a:t>
            </a:fld>
            <a:endParaRPr lang="en-US"/>
          </a:p>
        </p:txBody>
      </p:sp>
    </p:spTree>
    <p:extLst>
      <p:ext uri="{BB962C8B-B14F-4D97-AF65-F5344CB8AC3E}">
        <p14:creationId xmlns:p14="http://schemas.microsoft.com/office/powerpoint/2010/main" val="3357840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59E17-9156-F44D-A591-B616B8985ECB}" type="slidenum">
              <a:rPr lang="en-US" smtClean="0"/>
              <a:pPr/>
              <a:t>99</a:t>
            </a:fld>
            <a:endParaRPr lang="en-US"/>
          </a:p>
        </p:txBody>
      </p:sp>
    </p:spTree>
    <p:extLst>
      <p:ext uri="{BB962C8B-B14F-4D97-AF65-F5344CB8AC3E}">
        <p14:creationId xmlns:p14="http://schemas.microsoft.com/office/powerpoint/2010/main" val="36042333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i="1" dirty="0"/>
              <a:t>Capers</a:t>
            </a:r>
            <a:r>
              <a:rPr lang="en-US" dirty="0"/>
              <a:t>: Great Holding and Discussion of “Deliberateness” - initial interrogation conducted by an investigator aware of the obvious need for a Miranda warning, followed 90 minutes later by a second, post-Miranda interrogation by the same investigator, on the same subject matter, under similar circumstances and with no explicit curative language amounted to a deliberate, two-step interrogation technique designed to undermine the defendant's </a:t>
            </a:r>
            <a:r>
              <a:rPr lang="en-US" i="1" dirty="0"/>
              <a:t>Miranda</a:t>
            </a:r>
            <a:r>
              <a:rPr lang="en-US" dirty="0"/>
              <a:t> rights.</a:t>
            </a:r>
          </a:p>
        </p:txBody>
      </p:sp>
      <p:sp>
        <p:nvSpPr>
          <p:cNvPr id="4" name="Slide Number Placeholder 3"/>
          <p:cNvSpPr>
            <a:spLocks noGrp="1"/>
          </p:cNvSpPr>
          <p:nvPr>
            <p:ph type="sldNum" sz="quarter" idx="5"/>
          </p:nvPr>
        </p:nvSpPr>
        <p:spPr/>
        <p:txBody>
          <a:bodyPr/>
          <a:lstStyle/>
          <a:p>
            <a:fld id="{B4F59E17-9156-F44D-A591-B616B8985ECB}" type="slidenum">
              <a:rPr lang="en-US" smtClean="0"/>
              <a:pPr/>
              <a:t>100</a:t>
            </a:fld>
            <a:endParaRPr lang="en-US"/>
          </a:p>
        </p:txBody>
      </p:sp>
    </p:spTree>
    <p:extLst>
      <p:ext uri="{BB962C8B-B14F-4D97-AF65-F5344CB8AC3E}">
        <p14:creationId xmlns:p14="http://schemas.microsoft.com/office/powerpoint/2010/main" val="228753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75" name="Arc 3"/>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bg1"/>
              </a:gs>
              <a:gs pos="100000">
                <a:schemeClr val="accent2"/>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p>
        </p:txBody>
      </p:sp>
      <p:sp>
        <p:nvSpPr>
          <p:cNvPr id="3076" name="Rectangle 4"/>
          <p:cNvSpPr>
            <a:spLocks noGrp="1" noChangeArrowheads="1"/>
          </p:cNvSpPr>
          <p:nvPr>
            <p:ph type="ctrTitle" sz="quarter"/>
          </p:nvPr>
        </p:nvSpPr>
        <p:spPr>
          <a:xfrm>
            <a:off x="1370013" y="427038"/>
            <a:ext cx="6399212" cy="1524000"/>
          </a:xfrm>
        </p:spPr>
        <p:txBody>
          <a:bodyPr anchor="b"/>
          <a:lstStyle>
            <a:lvl1pPr>
              <a:lnSpc>
                <a:spcPct val="80000"/>
              </a:lnSpc>
              <a:defRPr sz="5700"/>
            </a:lvl1pPr>
          </a:lstStyle>
          <a:p>
            <a:pPr lvl="0"/>
            <a:r>
              <a:rPr lang="en-US" noProof="0"/>
              <a:t>Click to edit Master title style</a:t>
            </a:r>
          </a:p>
        </p:txBody>
      </p:sp>
      <p:sp>
        <p:nvSpPr>
          <p:cNvPr id="3077" name="Rectangle 5"/>
          <p:cNvSpPr>
            <a:spLocks noGrp="1" noChangeArrowheads="1"/>
          </p:cNvSpPr>
          <p:nvPr>
            <p:ph type="subTitle" sz="quarter" idx="1"/>
          </p:nvPr>
        </p:nvSpPr>
        <p:spPr>
          <a:xfrm>
            <a:off x="4191000" y="1828800"/>
            <a:ext cx="4572000" cy="1752600"/>
          </a:xfrm>
        </p:spPr>
        <p:txBody>
          <a:bodyPr/>
          <a:lstStyle>
            <a:lvl1pPr marL="0" indent="0">
              <a:defRPr sz="2400"/>
            </a:lvl1pPr>
          </a:lstStyle>
          <a:p>
            <a:pPr lvl="0"/>
            <a:r>
              <a:rPr lang="en-US" noProof="0"/>
              <a:t>Click to edit Master subtitle style</a:t>
            </a:r>
          </a:p>
        </p:txBody>
      </p:sp>
      <p:sp>
        <p:nvSpPr>
          <p:cNvPr id="3078" name="Rectangle 6"/>
          <p:cNvSpPr>
            <a:spLocks noGrp="1" noChangeArrowheads="1"/>
          </p:cNvSpPr>
          <p:nvPr>
            <p:ph type="dt" sz="quarter" idx="2"/>
          </p:nvPr>
        </p:nvSpPr>
        <p:spPr>
          <a:extLst>
            <a:ext uri="{909E8E84-426E-40dd-AFC4-6F175D3DCCD1}">
              <a14:hiddenFill xmlns="" xmlns:a14="http://schemas.microsoft.com/office/drawing/2010/main">
                <a:solidFill>
                  <a:schemeClr val="accent2"/>
                </a:solidFill>
              </a14:hiddenFill>
            </a:ext>
          </a:extLst>
        </p:spPr>
        <p:txBody>
          <a:bodyPr/>
          <a:lstStyle>
            <a:lvl1pPr>
              <a:defRPr/>
            </a:lvl1pPr>
          </a:lstStyle>
          <a:p>
            <a:endParaRPr lang="en-US"/>
          </a:p>
        </p:txBody>
      </p:sp>
      <p:sp>
        <p:nvSpPr>
          <p:cNvPr id="3079" name="Rectangle 7"/>
          <p:cNvSpPr>
            <a:spLocks noGrp="1" noChangeArrowheads="1"/>
          </p:cNvSpPr>
          <p:nvPr>
            <p:ph type="ftr" sz="quarter" idx="3"/>
          </p:nvPr>
        </p:nvSpPr>
        <p:spPr/>
        <p:txBody>
          <a:bodyPr/>
          <a:lstStyle>
            <a:lvl1pPr>
              <a:defRPr/>
            </a:lvl1pPr>
          </a:lstStyle>
          <a:p>
            <a:endParaRPr lang="en-US"/>
          </a:p>
        </p:txBody>
      </p:sp>
      <p:sp>
        <p:nvSpPr>
          <p:cNvPr id="3080" name="Rectangle 8"/>
          <p:cNvSpPr>
            <a:spLocks noGrp="1" noChangeArrowheads="1"/>
          </p:cNvSpPr>
          <p:nvPr>
            <p:ph type="sldNum" sz="quarter" idx="4"/>
          </p:nvPr>
        </p:nvSpPr>
        <p:spPr/>
        <p:txBody>
          <a:bodyPr/>
          <a:lstStyle>
            <a:lvl1pPr>
              <a:defRPr/>
            </a:lvl1pPr>
          </a:lstStyle>
          <a:p>
            <a:fld id="{0CFBED35-3AF4-754D-9E35-180B4B68149A}" type="slidenum">
              <a:rPr lang="en-US"/>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8E6507-CC07-1E49-9C3B-0E13BE8647DF}" type="slidenum">
              <a:rPr lang="en-US"/>
              <a:pPr/>
              <a:t>‹#›</a:t>
            </a:fld>
            <a:endParaRPr lang="en-US"/>
          </a:p>
        </p:txBody>
      </p:sp>
    </p:spTree>
    <p:extLst>
      <p:ext uri="{BB962C8B-B14F-4D97-AF65-F5344CB8AC3E}">
        <p14:creationId xmlns:p14="http://schemas.microsoft.com/office/powerpoint/2010/main" val="577449029"/>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2113" y="609600"/>
            <a:ext cx="21717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7013" y="609600"/>
            <a:ext cx="63627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7B5E3B-71FB-3946-BCC8-AE399292760E}" type="slidenum">
              <a:rPr lang="en-US"/>
              <a:pPr/>
              <a:t>‹#›</a:t>
            </a:fld>
            <a:endParaRPr lang="en-US"/>
          </a:p>
        </p:txBody>
      </p:sp>
    </p:spTree>
    <p:extLst>
      <p:ext uri="{BB962C8B-B14F-4D97-AF65-F5344CB8AC3E}">
        <p14:creationId xmlns:p14="http://schemas.microsoft.com/office/powerpoint/2010/main" val="317491279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7013" y="609600"/>
            <a:ext cx="8686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304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5814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7010400" y="6248400"/>
            <a:ext cx="1905000" cy="457200"/>
          </a:xfrm>
        </p:spPr>
        <p:txBody>
          <a:bodyPr/>
          <a:lstStyle>
            <a:lvl1pPr>
              <a:defRPr/>
            </a:lvl1pPr>
          </a:lstStyle>
          <a:p>
            <a:fld id="{D7DDAECF-FCC0-F741-8D4A-2EF6E49F246F}" type="slidenum">
              <a:rPr lang="en-US"/>
              <a:pPr/>
              <a:t>‹#›</a:t>
            </a:fld>
            <a:endParaRPr lang="en-US"/>
          </a:p>
        </p:txBody>
      </p:sp>
    </p:spTree>
    <p:extLst>
      <p:ext uri="{BB962C8B-B14F-4D97-AF65-F5344CB8AC3E}">
        <p14:creationId xmlns:p14="http://schemas.microsoft.com/office/powerpoint/2010/main" val="392774335"/>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2413" y="609600"/>
            <a:ext cx="6096000" cy="1143000"/>
          </a:xfrm>
        </p:spPr>
        <p:txBody>
          <a:bodyPr/>
          <a:lstStyle/>
          <a:p>
            <a:r>
              <a:rPr lang="en-US"/>
              <a:t>Click to edit Master title style</a:t>
            </a:r>
          </a:p>
        </p:txBody>
      </p:sp>
      <p:sp>
        <p:nvSpPr>
          <p:cNvPr id="3" name="Table Placeholder 2"/>
          <p:cNvSpPr>
            <a:spLocks noGrp="1"/>
          </p:cNvSpPr>
          <p:nvPr>
            <p:ph type="tbl" idx="1"/>
          </p:nvPr>
        </p:nvSpPr>
        <p:spPr>
          <a:xfrm>
            <a:off x="227013" y="1981200"/>
            <a:ext cx="8686800" cy="4114800"/>
          </a:xfrm>
        </p:spPr>
        <p:txBody>
          <a:bodyPr/>
          <a:lstStyle/>
          <a:p>
            <a:endParaRPr lang="en-US"/>
          </a:p>
        </p:txBody>
      </p:sp>
      <p:sp>
        <p:nvSpPr>
          <p:cNvPr id="4" name="Date Placeholder 3"/>
          <p:cNvSpPr>
            <a:spLocks noGrp="1"/>
          </p:cNvSpPr>
          <p:nvPr>
            <p:ph type="dt" sz="half" idx="10"/>
          </p:nvPr>
        </p:nvSpPr>
        <p:spPr>
          <a:xfrm>
            <a:off x="304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5814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7010400" y="6248400"/>
            <a:ext cx="1905000" cy="457200"/>
          </a:xfrm>
        </p:spPr>
        <p:txBody>
          <a:bodyPr/>
          <a:lstStyle>
            <a:lvl1pPr>
              <a:defRPr/>
            </a:lvl1pPr>
          </a:lstStyle>
          <a:p>
            <a:fld id="{F9F390A1-DE29-8442-B622-91E4463775D2}" type="slidenum">
              <a:rPr lang="en-US"/>
              <a:pPr/>
              <a:t>‹#›</a:t>
            </a:fld>
            <a:endParaRPr lang="en-US"/>
          </a:p>
        </p:txBody>
      </p:sp>
    </p:spTree>
    <p:extLst>
      <p:ext uri="{BB962C8B-B14F-4D97-AF65-F5344CB8AC3E}">
        <p14:creationId xmlns:p14="http://schemas.microsoft.com/office/powerpoint/2010/main" val="1284265443"/>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43746" name="Group 2"/>
          <p:cNvGrpSpPr>
            <a:grpSpLocks/>
          </p:cNvGrpSpPr>
          <p:nvPr/>
        </p:nvGrpSpPr>
        <p:grpSpPr bwMode="auto">
          <a:xfrm>
            <a:off x="0" y="3124200"/>
            <a:ext cx="9144000" cy="3581400"/>
            <a:chOff x="0" y="1968"/>
            <a:chExt cx="5760" cy="2256"/>
          </a:xfrm>
        </p:grpSpPr>
        <p:sp>
          <p:nvSpPr>
            <p:cNvPr id="54374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4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49" name="Rectangle 5"/>
            <p:cNvSpPr>
              <a:spLocks noChangeArrowheads="1"/>
            </p:cNvSpPr>
            <p:nvPr/>
          </p:nvSpPr>
          <p:spPr bwMode="auto">
            <a:xfrm>
              <a:off x="9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0" name="Rectangle 6"/>
            <p:cNvSpPr>
              <a:spLocks noChangeArrowheads="1"/>
            </p:cNvSpPr>
            <p:nvPr/>
          </p:nvSpPr>
          <p:spPr bwMode="auto">
            <a:xfrm>
              <a:off x="19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1" name="Rectangle 7"/>
            <p:cNvSpPr>
              <a:spLocks noChangeArrowheads="1"/>
            </p:cNvSpPr>
            <p:nvPr/>
          </p:nvSpPr>
          <p:spPr bwMode="auto">
            <a:xfrm>
              <a:off x="28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2" name="Rectangle 8"/>
            <p:cNvSpPr>
              <a:spLocks noChangeArrowheads="1"/>
            </p:cNvSpPr>
            <p:nvPr/>
          </p:nvSpPr>
          <p:spPr bwMode="auto">
            <a:xfrm>
              <a:off x="38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3" name="Rectangle 9"/>
            <p:cNvSpPr>
              <a:spLocks noChangeArrowheads="1"/>
            </p:cNvSpPr>
            <p:nvPr/>
          </p:nvSpPr>
          <p:spPr bwMode="auto">
            <a:xfrm>
              <a:off x="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4" name="Rectangle 10"/>
            <p:cNvSpPr>
              <a:spLocks noChangeArrowheads="1"/>
            </p:cNvSpPr>
            <p:nvPr/>
          </p:nvSpPr>
          <p:spPr bwMode="auto">
            <a:xfrm>
              <a:off x="48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5" name="Rectangle 11"/>
            <p:cNvSpPr>
              <a:spLocks noChangeArrowheads="1"/>
            </p:cNvSpPr>
            <p:nvPr/>
          </p:nvSpPr>
          <p:spPr bwMode="auto">
            <a:xfrm>
              <a:off x="57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6" name="Rectangle 12"/>
            <p:cNvSpPr>
              <a:spLocks noChangeArrowheads="1"/>
            </p:cNvSpPr>
            <p:nvPr/>
          </p:nvSpPr>
          <p:spPr bwMode="auto">
            <a:xfrm>
              <a:off x="67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7" name="Rectangle 13"/>
            <p:cNvSpPr>
              <a:spLocks noChangeArrowheads="1"/>
            </p:cNvSpPr>
            <p:nvPr/>
          </p:nvSpPr>
          <p:spPr bwMode="auto">
            <a:xfrm>
              <a:off x="76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8" name="Rectangle 14"/>
            <p:cNvSpPr>
              <a:spLocks noChangeArrowheads="1"/>
            </p:cNvSpPr>
            <p:nvPr/>
          </p:nvSpPr>
          <p:spPr bwMode="auto">
            <a:xfrm>
              <a:off x="86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9" name="Rectangle 15"/>
            <p:cNvSpPr>
              <a:spLocks noChangeArrowheads="1"/>
            </p:cNvSpPr>
            <p:nvPr/>
          </p:nvSpPr>
          <p:spPr bwMode="auto">
            <a:xfrm>
              <a:off x="96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0" name="Rectangle 16"/>
            <p:cNvSpPr>
              <a:spLocks noChangeArrowheads="1"/>
            </p:cNvSpPr>
            <p:nvPr/>
          </p:nvSpPr>
          <p:spPr bwMode="auto">
            <a:xfrm>
              <a:off x="105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1" name="Rectangle 17"/>
            <p:cNvSpPr>
              <a:spLocks noChangeArrowheads="1"/>
            </p:cNvSpPr>
            <p:nvPr/>
          </p:nvSpPr>
          <p:spPr bwMode="auto">
            <a:xfrm>
              <a:off x="115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2" name="Rectangle 18"/>
            <p:cNvSpPr>
              <a:spLocks noChangeArrowheads="1"/>
            </p:cNvSpPr>
            <p:nvPr/>
          </p:nvSpPr>
          <p:spPr bwMode="auto">
            <a:xfrm>
              <a:off x="124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3" name="Rectangle 19"/>
            <p:cNvSpPr>
              <a:spLocks noChangeArrowheads="1"/>
            </p:cNvSpPr>
            <p:nvPr/>
          </p:nvSpPr>
          <p:spPr bwMode="auto">
            <a:xfrm>
              <a:off x="134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4" name="Rectangle 20"/>
            <p:cNvSpPr>
              <a:spLocks noChangeArrowheads="1"/>
            </p:cNvSpPr>
            <p:nvPr/>
          </p:nvSpPr>
          <p:spPr bwMode="auto">
            <a:xfrm>
              <a:off x="144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5" name="Rectangle 21"/>
            <p:cNvSpPr>
              <a:spLocks noChangeArrowheads="1"/>
            </p:cNvSpPr>
            <p:nvPr/>
          </p:nvSpPr>
          <p:spPr bwMode="auto">
            <a:xfrm>
              <a:off x="153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6" name="Rectangle 22"/>
            <p:cNvSpPr>
              <a:spLocks noChangeArrowheads="1"/>
            </p:cNvSpPr>
            <p:nvPr/>
          </p:nvSpPr>
          <p:spPr bwMode="auto">
            <a:xfrm>
              <a:off x="1632" y="1968"/>
              <a:ext cx="96"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7" name="Rectangle 23"/>
            <p:cNvSpPr>
              <a:spLocks noChangeArrowheads="1"/>
            </p:cNvSpPr>
            <p:nvPr/>
          </p:nvSpPr>
          <p:spPr bwMode="auto">
            <a:xfrm>
              <a:off x="172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8" name="Rectangle 24"/>
            <p:cNvSpPr>
              <a:spLocks noChangeArrowheads="1"/>
            </p:cNvSpPr>
            <p:nvPr/>
          </p:nvSpPr>
          <p:spPr bwMode="auto">
            <a:xfrm>
              <a:off x="182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9" name="Rectangle 25"/>
            <p:cNvSpPr>
              <a:spLocks noChangeArrowheads="1"/>
            </p:cNvSpPr>
            <p:nvPr/>
          </p:nvSpPr>
          <p:spPr bwMode="auto">
            <a:xfrm>
              <a:off x="192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0" name="Rectangle 26"/>
            <p:cNvSpPr>
              <a:spLocks noChangeArrowheads="1"/>
            </p:cNvSpPr>
            <p:nvPr/>
          </p:nvSpPr>
          <p:spPr bwMode="auto">
            <a:xfrm>
              <a:off x="201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1" name="Rectangle 27"/>
            <p:cNvSpPr>
              <a:spLocks noChangeArrowheads="1"/>
            </p:cNvSpPr>
            <p:nvPr/>
          </p:nvSpPr>
          <p:spPr bwMode="auto">
            <a:xfrm>
              <a:off x="211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2" name="Rectangle 28"/>
            <p:cNvSpPr>
              <a:spLocks noChangeArrowheads="1"/>
            </p:cNvSpPr>
            <p:nvPr/>
          </p:nvSpPr>
          <p:spPr bwMode="auto">
            <a:xfrm>
              <a:off x="220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3" name="Rectangle 29"/>
            <p:cNvSpPr>
              <a:spLocks noChangeArrowheads="1"/>
            </p:cNvSpPr>
            <p:nvPr/>
          </p:nvSpPr>
          <p:spPr bwMode="auto">
            <a:xfrm>
              <a:off x="230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4" name="Rectangle 30"/>
            <p:cNvSpPr>
              <a:spLocks noChangeArrowheads="1"/>
            </p:cNvSpPr>
            <p:nvPr/>
          </p:nvSpPr>
          <p:spPr bwMode="auto">
            <a:xfrm>
              <a:off x="240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5" name="Rectangle 31"/>
            <p:cNvSpPr>
              <a:spLocks noChangeArrowheads="1"/>
            </p:cNvSpPr>
            <p:nvPr/>
          </p:nvSpPr>
          <p:spPr bwMode="auto">
            <a:xfrm>
              <a:off x="249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6" name="Rectangle 32"/>
            <p:cNvSpPr>
              <a:spLocks noChangeArrowheads="1"/>
            </p:cNvSpPr>
            <p:nvPr/>
          </p:nvSpPr>
          <p:spPr bwMode="auto">
            <a:xfrm>
              <a:off x="259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7" name="Rectangle 33"/>
            <p:cNvSpPr>
              <a:spLocks noChangeArrowheads="1"/>
            </p:cNvSpPr>
            <p:nvPr/>
          </p:nvSpPr>
          <p:spPr bwMode="auto">
            <a:xfrm>
              <a:off x="268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8" name="Rectangle 34"/>
            <p:cNvSpPr>
              <a:spLocks noChangeArrowheads="1"/>
            </p:cNvSpPr>
            <p:nvPr/>
          </p:nvSpPr>
          <p:spPr bwMode="auto">
            <a:xfrm>
              <a:off x="278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9" name="Rectangle 35"/>
            <p:cNvSpPr>
              <a:spLocks noChangeArrowheads="1"/>
            </p:cNvSpPr>
            <p:nvPr/>
          </p:nvSpPr>
          <p:spPr bwMode="auto">
            <a:xfrm>
              <a:off x="288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0" name="Rectangle 36"/>
            <p:cNvSpPr>
              <a:spLocks noChangeArrowheads="1"/>
            </p:cNvSpPr>
            <p:nvPr/>
          </p:nvSpPr>
          <p:spPr bwMode="auto">
            <a:xfrm>
              <a:off x="297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1" name="Rectangle 37"/>
            <p:cNvSpPr>
              <a:spLocks noChangeArrowheads="1"/>
            </p:cNvSpPr>
            <p:nvPr/>
          </p:nvSpPr>
          <p:spPr bwMode="auto">
            <a:xfrm>
              <a:off x="307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2" name="Rectangle 38"/>
            <p:cNvSpPr>
              <a:spLocks noChangeArrowheads="1"/>
            </p:cNvSpPr>
            <p:nvPr/>
          </p:nvSpPr>
          <p:spPr bwMode="auto">
            <a:xfrm>
              <a:off x="316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3" name="Rectangle 39"/>
            <p:cNvSpPr>
              <a:spLocks noChangeArrowheads="1"/>
            </p:cNvSpPr>
            <p:nvPr/>
          </p:nvSpPr>
          <p:spPr bwMode="auto">
            <a:xfrm>
              <a:off x="326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4" name="Rectangle 40"/>
            <p:cNvSpPr>
              <a:spLocks noChangeArrowheads="1"/>
            </p:cNvSpPr>
            <p:nvPr/>
          </p:nvSpPr>
          <p:spPr bwMode="auto">
            <a:xfrm>
              <a:off x="336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5" name="Rectangle 41"/>
            <p:cNvSpPr>
              <a:spLocks noChangeArrowheads="1"/>
            </p:cNvSpPr>
            <p:nvPr/>
          </p:nvSpPr>
          <p:spPr bwMode="auto">
            <a:xfrm>
              <a:off x="345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6" name="Rectangle 42"/>
            <p:cNvSpPr>
              <a:spLocks noChangeArrowheads="1"/>
            </p:cNvSpPr>
            <p:nvPr/>
          </p:nvSpPr>
          <p:spPr bwMode="auto">
            <a:xfrm>
              <a:off x="355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7" name="Rectangle 43"/>
            <p:cNvSpPr>
              <a:spLocks noChangeArrowheads="1"/>
            </p:cNvSpPr>
            <p:nvPr/>
          </p:nvSpPr>
          <p:spPr bwMode="auto">
            <a:xfrm>
              <a:off x="364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8" name="Rectangle 44"/>
            <p:cNvSpPr>
              <a:spLocks noChangeArrowheads="1"/>
            </p:cNvSpPr>
            <p:nvPr/>
          </p:nvSpPr>
          <p:spPr bwMode="auto">
            <a:xfrm>
              <a:off x="374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89" name="Rectangle 45"/>
            <p:cNvSpPr>
              <a:spLocks noChangeArrowheads="1"/>
            </p:cNvSpPr>
            <p:nvPr/>
          </p:nvSpPr>
          <p:spPr bwMode="auto">
            <a:xfrm>
              <a:off x="3792" y="1968"/>
              <a:ext cx="96"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0" name="Rectangle 46"/>
            <p:cNvSpPr>
              <a:spLocks noChangeArrowheads="1"/>
            </p:cNvSpPr>
            <p:nvPr/>
          </p:nvSpPr>
          <p:spPr bwMode="auto">
            <a:xfrm>
              <a:off x="393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1" name="Rectangle 47"/>
            <p:cNvSpPr>
              <a:spLocks noChangeArrowheads="1"/>
            </p:cNvSpPr>
            <p:nvPr/>
          </p:nvSpPr>
          <p:spPr bwMode="auto">
            <a:xfrm>
              <a:off x="403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2" name="Rectangle 48"/>
            <p:cNvSpPr>
              <a:spLocks noChangeArrowheads="1"/>
            </p:cNvSpPr>
            <p:nvPr/>
          </p:nvSpPr>
          <p:spPr bwMode="auto">
            <a:xfrm>
              <a:off x="412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3" name="Rectangle 49"/>
            <p:cNvSpPr>
              <a:spLocks noChangeArrowheads="1"/>
            </p:cNvSpPr>
            <p:nvPr/>
          </p:nvSpPr>
          <p:spPr bwMode="auto">
            <a:xfrm>
              <a:off x="422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4" name="Rectangle 50"/>
            <p:cNvSpPr>
              <a:spLocks noChangeArrowheads="1"/>
            </p:cNvSpPr>
            <p:nvPr/>
          </p:nvSpPr>
          <p:spPr bwMode="auto">
            <a:xfrm>
              <a:off x="432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5" name="Rectangle 51"/>
            <p:cNvSpPr>
              <a:spLocks noChangeArrowheads="1"/>
            </p:cNvSpPr>
            <p:nvPr/>
          </p:nvSpPr>
          <p:spPr bwMode="auto">
            <a:xfrm>
              <a:off x="441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6" name="Rectangle 52"/>
            <p:cNvSpPr>
              <a:spLocks noChangeArrowheads="1"/>
            </p:cNvSpPr>
            <p:nvPr/>
          </p:nvSpPr>
          <p:spPr bwMode="auto">
            <a:xfrm>
              <a:off x="451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7" name="Rectangle 53"/>
            <p:cNvSpPr>
              <a:spLocks noChangeArrowheads="1"/>
            </p:cNvSpPr>
            <p:nvPr/>
          </p:nvSpPr>
          <p:spPr bwMode="auto">
            <a:xfrm>
              <a:off x="460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8" name="Rectangle 54"/>
            <p:cNvSpPr>
              <a:spLocks noChangeArrowheads="1"/>
            </p:cNvSpPr>
            <p:nvPr/>
          </p:nvSpPr>
          <p:spPr bwMode="auto">
            <a:xfrm>
              <a:off x="470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99" name="Rectangle 55"/>
            <p:cNvSpPr>
              <a:spLocks noChangeArrowheads="1"/>
            </p:cNvSpPr>
            <p:nvPr/>
          </p:nvSpPr>
          <p:spPr bwMode="auto">
            <a:xfrm>
              <a:off x="480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0" name="Rectangle 56"/>
            <p:cNvSpPr>
              <a:spLocks noChangeArrowheads="1"/>
            </p:cNvSpPr>
            <p:nvPr/>
          </p:nvSpPr>
          <p:spPr bwMode="auto">
            <a:xfrm>
              <a:off x="489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1" name="Rectangle 57"/>
            <p:cNvSpPr>
              <a:spLocks noChangeArrowheads="1"/>
            </p:cNvSpPr>
            <p:nvPr/>
          </p:nvSpPr>
          <p:spPr bwMode="auto">
            <a:xfrm>
              <a:off x="499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2" name="Rectangle 58"/>
            <p:cNvSpPr>
              <a:spLocks noChangeArrowheads="1"/>
            </p:cNvSpPr>
            <p:nvPr/>
          </p:nvSpPr>
          <p:spPr bwMode="auto">
            <a:xfrm>
              <a:off x="508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3" name="Rectangle 59"/>
            <p:cNvSpPr>
              <a:spLocks noChangeArrowheads="1"/>
            </p:cNvSpPr>
            <p:nvPr/>
          </p:nvSpPr>
          <p:spPr bwMode="auto">
            <a:xfrm>
              <a:off x="518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4" name="Rectangle 60"/>
            <p:cNvSpPr>
              <a:spLocks noChangeArrowheads="1"/>
            </p:cNvSpPr>
            <p:nvPr/>
          </p:nvSpPr>
          <p:spPr bwMode="auto">
            <a:xfrm>
              <a:off x="528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5" name="Rectangle 61"/>
            <p:cNvSpPr>
              <a:spLocks noChangeArrowheads="1"/>
            </p:cNvSpPr>
            <p:nvPr/>
          </p:nvSpPr>
          <p:spPr bwMode="auto">
            <a:xfrm>
              <a:off x="537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6" name="Rectangle 62"/>
            <p:cNvSpPr>
              <a:spLocks noChangeArrowheads="1"/>
            </p:cNvSpPr>
            <p:nvPr/>
          </p:nvSpPr>
          <p:spPr bwMode="auto">
            <a:xfrm>
              <a:off x="547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7" name="Rectangle 63"/>
            <p:cNvSpPr>
              <a:spLocks noChangeArrowheads="1"/>
            </p:cNvSpPr>
            <p:nvPr/>
          </p:nvSpPr>
          <p:spPr bwMode="auto">
            <a:xfrm>
              <a:off x="556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8" name="Rectangle 64"/>
            <p:cNvSpPr>
              <a:spLocks noChangeArrowheads="1"/>
            </p:cNvSpPr>
            <p:nvPr/>
          </p:nvSpPr>
          <p:spPr bwMode="auto">
            <a:xfrm>
              <a:off x="566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809" name="Rectangle 65"/>
            <p:cNvSpPr>
              <a:spLocks noChangeArrowheads="1"/>
            </p:cNvSpPr>
            <p:nvPr/>
          </p:nvSpPr>
          <p:spPr bwMode="auto">
            <a:xfrm>
              <a:off x="0" y="2736"/>
              <a:ext cx="5760" cy="4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43810" name="Rectangle 66"/>
          <p:cNvSpPr>
            <a:spLocks noGrp="1" noChangeArrowheads="1"/>
          </p:cNvSpPr>
          <p:nvPr>
            <p:ph type="dt" sz="half" idx="2"/>
          </p:nvPr>
        </p:nvSpPr>
        <p:spPr/>
        <p:txBody>
          <a:bodyPr/>
          <a:lstStyle>
            <a:lvl1pPr>
              <a:defRPr>
                <a:solidFill>
                  <a:schemeClr val="tx2"/>
                </a:solidFill>
              </a:defRPr>
            </a:lvl1pPr>
          </a:lstStyle>
          <a:p>
            <a:endParaRPr lang="en-US" altLang="ja-JP"/>
          </a:p>
        </p:txBody>
      </p:sp>
      <p:sp>
        <p:nvSpPr>
          <p:cNvPr id="543811" name="Rectangle 67"/>
          <p:cNvSpPr>
            <a:spLocks noGrp="1" noChangeArrowheads="1"/>
          </p:cNvSpPr>
          <p:nvPr>
            <p:ph type="ftr" sz="quarter" idx="3"/>
          </p:nvPr>
        </p:nvSpPr>
        <p:spPr>
          <a:xfrm>
            <a:off x="2057400" y="6248400"/>
            <a:ext cx="5257800" cy="457200"/>
          </a:xfrm>
        </p:spPr>
        <p:txBody>
          <a:bodyPr/>
          <a:lstStyle>
            <a:lvl1pPr>
              <a:defRPr>
                <a:solidFill>
                  <a:schemeClr val="tx2"/>
                </a:solidFill>
              </a:defRPr>
            </a:lvl1pPr>
          </a:lstStyle>
          <a:p>
            <a:endParaRPr lang="en-US" altLang="ja-JP"/>
          </a:p>
        </p:txBody>
      </p:sp>
      <p:sp>
        <p:nvSpPr>
          <p:cNvPr id="543812" name="Rectangle 68"/>
          <p:cNvSpPr>
            <a:spLocks noGrp="1" noChangeArrowheads="1"/>
          </p:cNvSpPr>
          <p:nvPr>
            <p:ph type="ctrTitle"/>
          </p:nvPr>
        </p:nvSpPr>
        <p:spPr>
          <a:xfrm>
            <a:off x="457200" y="2286000"/>
            <a:ext cx="8229600" cy="1143000"/>
          </a:xfrm>
        </p:spPr>
        <p:txBody>
          <a:bodyPr/>
          <a:lstStyle>
            <a:lvl1pPr algn="ctr">
              <a:defRPr sz="4400"/>
            </a:lvl1pPr>
          </a:lstStyle>
          <a:p>
            <a:pPr lvl="0"/>
            <a:r>
              <a:rPr lang="en-US" altLang="ja-JP" noProof="0"/>
              <a:t>Click to edit Master title style</a:t>
            </a:r>
          </a:p>
        </p:txBody>
      </p:sp>
      <p:sp>
        <p:nvSpPr>
          <p:cNvPr id="543813"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0"/>
              <a:buNone/>
              <a:defRPr/>
            </a:lvl1pPr>
          </a:lstStyle>
          <a:p>
            <a:pPr lvl="0"/>
            <a:r>
              <a:rPr lang="en-US" altLang="ja-JP" noProof="0"/>
              <a:t>Click to edit Master subtitle style</a:t>
            </a:r>
          </a:p>
        </p:txBody>
      </p:sp>
      <p:sp>
        <p:nvSpPr>
          <p:cNvPr id="543814" name="Freeform 70"/>
          <p:cNvSpPr>
            <a:spLocks/>
          </p:cNvSpPr>
          <p:nvPr/>
        </p:nvSpPr>
        <p:spPr bwMode="auto">
          <a:xfrm rot="16200000">
            <a:off x="3871118" y="1005682"/>
            <a:ext cx="150813" cy="4845050"/>
          </a:xfrm>
          <a:custGeom>
            <a:avLst/>
            <a:gdLst>
              <a:gd name="T0" fmla="*/ 12 w 95"/>
              <a:gd name="T1" fmla="*/ 2948 h 3052"/>
              <a:gd name="T2" fmla="*/ 26 w 95"/>
              <a:gd name="T3" fmla="*/ 2736 h 3052"/>
              <a:gd name="T4" fmla="*/ 44 w 95"/>
              <a:gd name="T5" fmla="*/ 2426 h 3052"/>
              <a:gd name="T6" fmla="*/ 28 w 95"/>
              <a:gd name="T7" fmla="*/ 2676 h 3052"/>
              <a:gd name="T8" fmla="*/ 48 w 95"/>
              <a:gd name="T9" fmla="*/ 2456 h 3052"/>
              <a:gd name="T10" fmla="*/ 54 w 95"/>
              <a:gd name="T11" fmla="*/ 2184 h 3052"/>
              <a:gd name="T12" fmla="*/ 55 w 95"/>
              <a:gd name="T13" fmla="*/ 1854 h 3052"/>
              <a:gd name="T14" fmla="*/ 59 w 95"/>
              <a:gd name="T15" fmla="*/ 1786 h 3052"/>
              <a:gd name="T16" fmla="*/ 55 w 95"/>
              <a:gd name="T17" fmla="*/ 2068 h 3052"/>
              <a:gd name="T18" fmla="*/ 56 w 95"/>
              <a:gd name="T19" fmla="*/ 2374 h 3052"/>
              <a:gd name="T20" fmla="*/ 58 w 95"/>
              <a:gd name="T21" fmla="*/ 1974 h 3052"/>
              <a:gd name="T22" fmla="*/ 60 w 95"/>
              <a:gd name="T23" fmla="*/ 2242 h 3052"/>
              <a:gd name="T24" fmla="*/ 54 w 95"/>
              <a:gd name="T25" fmla="*/ 2426 h 3052"/>
              <a:gd name="T26" fmla="*/ 62 w 95"/>
              <a:gd name="T27" fmla="*/ 2348 h 3052"/>
              <a:gd name="T28" fmla="*/ 68 w 95"/>
              <a:gd name="T29" fmla="*/ 1900 h 3052"/>
              <a:gd name="T30" fmla="*/ 68 w 95"/>
              <a:gd name="T31" fmla="*/ 1732 h 3052"/>
              <a:gd name="T32" fmla="*/ 72 w 95"/>
              <a:gd name="T33" fmla="*/ 1672 h 3052"/>
              <a:gd name="T34" fmla="*/ 80 w 95"/>
              <a:gd name="T35" fmla="*/ 1570 h 3052"/>
              <a:gd name="T36" fmla="*/ 88 w 95"/>
              <a:gd name="T37" fmla="*/ 1492 h 3052"/>
              <a:gd name="T38" fmla="*/ 91 w 95"/>
              <a:gd name="T39" fmla="*/ 1442 h 3052"/>
              <a:gd name="T40" fmla="*/ 93 w 95"/>
              <a:gd name="T41" fmla="*/ 1390 h 3052"/>
              <a:gd name="T42" fmla="*/ 86 w 95"/>
              <a:gd name="T43" fmla="*/ 1320 h 3052"/>
              <a:gd name="T44" fmla="*/ 75 w 95"/>
              <a:gd name="T45" fmla="*/ 1198 h 3052"/>
              <a:gd name="T46" fmla="*/ 66 w 95"/>
              <a:gd name="T47" fmla="*/ 1032 h 3052"/>
              <a:gd name="T48" fmla="*/ 63 w 95"/>
              <a:gd name="T49" fmla="*/ 830 h 3052"/>
              <a:gd name="T50" fmla="*/ 60 w 95"/>
              <a:gd name="T51" fmla="*/ 662 h 3052"/>
              <a:gd name="T52" fmla="*/ 51 w 95"/>
              <a:gd name="T53" fmla="*/ 444 h 3052"/>
              <a:gd name="T54" fmla="*/ 54 w 95"/>
              <a:gd name="T55" fmla="*/ 304 h 3052"/>
              <a:gd name="T56" fmla="*/ 54 w 95"/>
              <a:gd name="T57" fmla="*/ 262 h 3052"/>
              <a:gd name="T58" fmla="*/ 58 w 95"/>
              <a:gd name="T59" fmla="*/ 236 h 3052"/>
              <a:gd name="T60" fmla="*/ 63 w 95"/>
              <a:gd name="T61" fmla="*/ 190 h 3052"/>
              <a:gd name="T62" fmla="*/ 64 w 95"/>
              <a:gd name="T63" fmla="*/ 68 h 3052"/>
              <a:gd name="T64" fmla="*/ 60 w 95"/>
              <a:gd name="T65" fmla="*/ 36 h 3052"/>
              <a:gd name="T66" fmla="*/ 52 w 95"/>
              <a:gd name="T67" fmla="*/ 26 h 3052"/>
              <a:gd name="T68" fmla="*/ 39 w 95"/>
              <a:gd name="T69" fmla="*/ 0 h 3052"/>
              <a:gd name="T70" fmla="*/ 26 w 95"/>
              <a:gd name="T71" fmla="*/ 68 h 3052"/>
              <a:gd name="T72" fmla="*/ 22 w 95"/>
              <a:gd name="T73" fmla="*/ 56 h 3052"/>
              <a:gd name="T74" fmla="*/ 16 w 95"/>
              <a:gd name="T75" fmla="*/ 80 h 3052"/>
              <a:gd name="T76" fmla="*/ 5 w 95"/>
              <a:gd name="T77" fmla="*/ 134 h 3052"/>
              <a:gd name="T78" fmla="*/ 0 w 95"/>
              <a:gd name="T79" fmla="*/ 274 h 3052"/>
              <a:gd name="T80" fmla="*/ 7 w 95"/>
              <a:gd name="T81" fmla="*/ 374 h 3052"/>
              <a:gd name="T82" fmla="*/ 14 w 95"/>
              <a:gd name="T83" fmla="*/ 404 h 3052"/>
              <a:gd name="T84" fmla="*/ 20 w 95"/>
              <a:gd name="T85" fmla="*/ 544 h 3052"/>
              <a:gd name="T86" fmla="*/ 26 w 95"/>
              <a:gd name="T87" fmla="*/ 584 h 3052"/>
              <a:gd name="T88" fmla="*/ 38 w 95"/>
              <a:gd name="T89" fmla="*/ 740 h 3052"/>
              <a:gd name="T90" fmla="*/ 41 w 95"/>
              <a:gd name="T91" fmla="*/ 952 h 3052"/>
              <a:gd name="T92" fmla="*/ 50 w 95"/>
              <a:gd name="T93" fmla="*/ 1282 h 3052"/>
              <a:gd name="T94" fmla="*/ 55 w 95"/>
              <a:gd name="T95" fmla="*/ 1500 h 3052"/>
              <a:gd name="T96" fmla="*/ 38 w 95"/>
              <a:gd name="T97" fmla="*/ 1786 h 3052"/>
              <a:gd name="T98" fmla="*/ 40 w 95"/>
              <a:gd name="T99" fmla="*/ 2148 h 3052"/>
              <a:gd name="T100" fmla="*/ 37 w 95"/>
              <a:gd name="T101" fmla="*/ 2438 h 3052"/>
              <a:gd name="T102" fmla="*/ 22 w 95"/>
              <a:gd name="T103" fmla="*/ 2692 h 3052"/>
              <a:gd name="T104" fmla="*/ 5 w 95"/>
              <a:gd name="T105" fmla="*/ 2936 h 3052"/>
              <a:gd name="T106" fmla="*/ 2 w 95"/>
              <a:gd name="T107" fmla="*/ 3032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3815" name="Rectangle 71"/>
          <p:cNvSpPr>
            <a:spLocks noGrp="1" noChangeArrowheads="1"/>
          </p:cNvSpPr>
          <p:nvPr>
            <p:ph type="sldNum" sz="quarter" idx="4"/>
          </p:nvPr>
        </p:nvSpPr>
        <p:spPr/>
        <p:txBody>
          <a:bodyPr/>
          <a:lstStyle>
            <a:lvl1pPr algn="r">
              <a:defRPr/>
            </a:lvl1pPr>
          </a:lstStyle>
          <a:p>
            <a:fld id="{0BF7F15E-EE3A-B44A-87D6-AB4098D72F41}" type="slidenum">
              <a:rPr lang="en-US" altLang="ja-JP"/>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9BF609A7-51CC-4F49-BEBE-8D19E1BB1AD6}" type="slidenum">
              <a:rPr lang="en-US" altLang="ja-JP"/>
              <a:pPr/>
              <a:t>‹#›</a:t>
            </a:fld>
            <a:endParaRPr lang="en-US" altLang="ja-JP"/>
          </a:p>
        </p:txBody>
      </p:sp>
    </p:spTree>
    <p:extLst>
      <p:ext uri="{BB962C8B-B14F-4D97-AF65-F5344CB8AC3E}">
        <p14:creationId xmlns:p14="http://schemas.microsoft.com/office/powerpoint/2010/main" val="1126145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E8CAA358-497C-F740-AAA6-1B63916108B8}" type="slidenum">
              <a:rPr lang="en-US" altLang="ja-JP"/>
              <a:pPr/>
              <a:t>‹#›</a:t>
            </a:fld>
            <a:endParaRPr lang="en-US" altLang="ja-JP"/>
          </a:p>
        </p:txBody>
      </p:sp>
    </p:spTree>
    <p:extLst>
      <p:ext uri="{BB962C8B-B14F-4D97-AF65-F5344CB8AC3E}">
        <p14:creationId xmlns:p14="http://schemas.microsoft.com/office/powerpoint/2010/main" val="117470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ja-JP"/>
          </a:p>
        </p:txBody>
      </p:sp>
      <p:sp>
        <p:nvSpPr>
          <p:cNvPr id="6" name="Footer Placeholder 5"/>
          <p:cNvSpPr>
            <a:spLocks noGrp="1"/>
          </p:cNvSpPr>
          <p:nvPr>
            <p:ph type="ftr" sz="quarter" idx="11"/>
          </p:nvPr>
        </p:nvSpPr>
        <p:spPr/>
        <p:txBody>
          <a:bodyPr/>
          <a:lstStyle>
            <a:lvl1pPr>
              <a:defRPr/>
            </a:lvl1pPr>
          </a:lstStyle>
          <a:p>
            <a:endParaRPr lang="en-US" altLang="ja-JP"/>
          </a:p>
        </p:txBody>
      </p:sp>
      <p:sp>
        <p:nvSpPr>
          <p:cNvPr id="7" name="Slide Number Placeholder 6"/>
          <p:cNvSpPr>
            <a:spLocks noGrp="1"/>
          </p:cNvSpPr>
          <p:nvPr>
            <p:ph type="sldNum" sz="quarter" idx="12"/>
          </p:nvPr>
        </p:nvSpPr>
        <p:spPr/>
        <p:txBody>
          <a:bodyPr/>
          <a:lstStyle>
            <a:lvl1pPr>
              <a:defRPr/>
            </a:lvl1pPr>
          </a:lstStyle>
          <a:p>
            <a:fld id="{C05F28B1-6D4F-6846-8060-EA914D640ECF}" type="slidenum">
              <a:rPr lang="en-US" altLang="ja-JP"/>
              <a:pPr/>
              <a:t>‹#›</a:t>
            </a:fld>
            <a:endParaRPr lang="en-US" altLang="ja-JP"/>
          </a:p>
        </p:txBody>
      </p:sp>
    </p:spTree>
    <p:extLst>
      <p:ext uri="{BB962C8B-B14F-4D97-AF65-F5344CB8AC3E}">
        <p14:creationId xmlns:p14="http://schemas.microsoft.com/office/powerpoint/2010/main" val="44402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ja-JP"/>
          </a:p>
        </p:txBody>
      </p:sp>
      <p:sp>
        <p:nvSpPr>
          <p:cNvPr id="8" name="Footer Placeholder 7"/>
          <p:cNvSpPr>
            <a:spLocks noGrp="1"/>
          </p:cNvSpPr>
          <p:nvPr>
            <p:ph type="ftr" sz="quarter" idx="11"/>
          </p:nvPr>
        </p:nvSpPr>
        <p:spPr/>
        <p:txBody>
          <a:bodyPr/>
          <a:lstStyle>
            <a:lvl1pPr>
              <a:defRPr/>
            </a:lvl1pPr>
          </a:lstStyle>
          <a:p>
            <a:endParaRPr lang="en-US" altLang="ja-JP"/>
          </a:p>
        </p:txBody>
      </p:sp>
      <p:sp>
        <p:nvSpPr>
          <p:cNvPr id="9" name="Slide Number Placeholder 8"/>
          <p:cNvSpPr>
            <a:spLocks noGrp="1"/>
          </p:cNvSpPr>
          <p:nvPr>
            <p:ph type="sldNum" sz="quarter" idx="12"/>
          </p:nvPr>
        </p:nvSpPr>
        <p:spPr/>
        <p:txBody>
          <a:bodyPr/>
          <a:lstStyle>
            <a:lvl1pPr>
              <a:defRPr/>
            </a:lvl1pPr>
          </a:lstStyle>
          <a:p>
            <a:fld id="{5CCAD79A-2D43-0145-B35B-8E03A5C2261C}" type="slidenum">
              <a:rPr lang="en-US" altLang="ja-JP"/>
              <a:pPr/>
              <a:t>‹#›</a:t>
            </a:fld>
            <a:endParaRPr lang="en-US" altLang="ja-JP"/>
          </a:p>
        </p:txBody>
      </p:sp>
    </p:spTree>
    <p:extLst>
      <p:ext uri="{BB962C8B-B14F-4D97-AF65-F5344CB8AC3E}">
        <p14:creationId xmlns:p14="http://schemas.microsoft.com/office/powerpoint/2010/main" val="2359515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ja-JP"/>
          </a:p>
        </p:txBody>
      </p:sp>
      <p:sp>
        <p:nvSpPr>
          <p:cNvPr id="4" name="Footer Placeholder 3"/>
          <p:cNvSpPr>
            <a:spLocks noGrp="1"/>
          </p:cNvSpPr>
          <p:nvPr>
            <p:ph type="ftr" sz="quarter" idx="11"/>
          </p:nvPr>
        </p:nvSpPr>
        <p:spPr/>
        <p:txBody>
          <a:bodyPr/>
          <a:lstStyle>
            <a:lvl1pPr>
              <a:defRPr/>
            </a:lvl1pPr>
          </a:lstStyle>
          <a:p>
            <a:endParaRPr lang="en-US" altLang="ja-JP"/>
          </a:p>
        </p:txBody>
      </p:sp>
      <p:sp>
        <p:nvSpPr>
          <p:cNvPr id="5" name="Slide Number Placeholder 4"/>
          <p:cNvSpPr>
            <a:spLocks noGrp="1"/>
          </p:cNvSpPr>
          <p:nvPr>
            <p:ph type="sldNum" sz="quarter" idx="12"/>
          </p:nvPr>
        </p:nvSpPr>
        <p:spPr/>
        <p:txBody>
          <a:bodyPr/>
          <a:lstStyle>
            <a:lvl1pPr>
              <a:defRPr/>
            </a:lvl1pPr>
          </a:lstStyle>
          <a:p>
            <a:fld id="{10652348-B303-B642-86BE-4B2AA38FE5C3}" type="slidenum">
              <a:rPr lang="en-US" altLang="ja-JP"/>
              <a:pPr/>
              <a:t>‹#›</a:t>
            </a:fld>
            <a:endParaRPr lang="en-US" altLang="ja-JP"/>
          </a:p>
        </p:txBody>
      </p:sp>
    </p:spTree>
    <p:extLst>
      <p:ext uri="{BB962C8B-B14F-4D97-AF65-F5344CB8AC3E}">
        <p14:creationId xmlns:p14="http://schemas.microsoft.com/office/powerpoint/2010/main" val="282902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C763FB-62D2-B641-85BD-2410AC9D471E}" type="slidenum">
              <a:rPr lang="en-US"/>
              <a:pPr/>
              <a:t>‹#›</a:t>
            </a:fld>
            <a:endParaRPr lang="en-US"/>
          </a:p>
        </p:txBody>
      </p:sp>
    </p:spTree>
    <p:extLst>
      <p:ext uri="{BB962C8B-B14F-4D97-AF65-F5344CB8AC3E}">
        <p14:creationId xmlns:p14="http://schemas.microsoft.com/office/powerpoint/2010/main" val="3108981102"/>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ja-JP"/>
          </a:p>
        </p:txBody>
      </p:sp>
      <p:sp>
        <p:nvSpPr>
          <p:cNvPr id="3" name="Footer Placeholder 2"/>
          <p:cNvSpPr>
            <a:spLocks noGrp="1"/>
          </p:cNvSpPr>
          <p:nvPr>
            <p:ph type="ftr" sz="quarter" idx="11"/>
          </p:nvPr>
        </p:nvSpPr>
        <p:spPr/>
        <p:txBody>
          <a:bodyPr/>
          <a:lstStyle>
            <a:lvl1pPr>
              <a:defRPr/>
            </a:lvl1pPr>
          </a:lstStyle>
          <a:p>
            <a:endParaRPr lang="en-US" altLang="ja-JP"/>
          </a:p>
        </p:txBody>
      </p:sp>
      <p:sp>
        <p:nvSpPr>
          <p:cNvPr id="4" name="Slide Number Placeholder 3"/>
          <p:cNvSpPr>
            <a:spLocks noGrp="1"/>
          </p:cNvSpPr>
          <p:nvPr>
            <p:ph type="sldNum" sz="quarter" idx="12"/>
          </p:nvPr>
        </p:nvSpPr>
        <p:spPr/>
        <p:txBody>
          <a:bodyPr/>
          <a:lstStyle>
            <a:lvl1pPr>
              <a:defRPr/>
            </a:lvl1pPr>
          </a:lstStyle>
          <a:p>
            <a:fld id="{DB9FFF17-1240-E744-B4E1-4B5D5155D502}" type="slidenum">
              <a:rPr lang="en-US" altLang="ja-JP"/>
              <a:pPr/>
              <a:t>‹#›</a:t>
            </a:fld>
            <a:endParaRPr lang="en-US" altLang="ja-JP"/>
          </a:p>
        </p:txBody>
      </p:sp>
    </p:spTree>
    <p:extLst>
      <p:ext uri="{BB962C8B-B14F-4D97-AF65-F5344CB8AC3E}">
        <p14:creationId xmlns:p14="http://schemas.microsoft.com/office/powerpoint/2010/main" val="2882050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p>
        </p:txBody>
      </p:sp>
      <p:sp>
        <p:nvSpPr>
          <p:cNvPr id="6" name="Footer Placeholder 5"/>
          <p:cNvSpPr>
            <a:spLocks noGrp="1"/>
          </p:cNvSpPr>
          <p:nvPr>
            <p:ph type="ftr" sz="quarter" idx="11"/>
          </p:nvPr>
        </p:nvSpPr>
        <p:spPr/>
        <p:txBody>
          <a:bodyPr/>
          <a:lstStyle>
            <a:lvl1pPr>
              <a:defRPr/>
            </a:lvl1pPr>
          </a:lstStyle>
          <a:p>
            <a:endParaRPr lang="en-US" altLang="ja-JP"/>
          </a:p>
        </p:txBody>
      </p:sp>
      <p:sp>
        <p:nvSpPr>
          <p:cNvPr id="7" name="Slide Number Placeholder 6"/>
          <p:cNvSpPr>
            <a:spLocks noGrp="1"/>
          </p:cNvSpPr>
          <p:nvPr>
            <p:ph type="sldNum" sz="quarter" idx="12"/>
          </p:nvPr>
        </p:nvSpPr>
        <p:spPr/>
        <p:txBody>
          <a:bodyPr/>
          <a:lstStyle>
            <a:lvl1pPr>
              <a:defRPr/>
            </a:lvl1pPr>
          </a:lstStyle>
          <a:p>
            <a:fld id="{600F3D92-DC7B-1A4C-B78B-ADDE2286C0F5}" type="slidenum">
              <a:rPr lang="en-US" altLang="ja-JP"/>
              <a:pPr/>
              <a:t>‹#›</a:t>
            </a:fld>
            <a:endParaRPr lang="en-US" altLang="ja-JP"/>
          </a:p>
        </p:txBody>
      </p:sp>
    </p:spTree>
    <p:extLst>
      <p:ext uri="{BB962C8B-B14F-4D97-AF65-F5344CB8AC3E}">
        <p14:creationId xmlns:p14="http://schemas.microsoft.com/office/powerpoint/2010/main" val="3127914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p>
        </p:txBody>
      </p:sp>
      <p:sp>
        <p:nvSpPr>
          <p:cNvPr id="6" name="Footer Placeholder 5"/>
          <p:cNvSpPr>
            <a:spLocks noGrp="1"/>
          </p:cNvSpPr>
          <p:nvPr>
            <p:ph type="ftr" sz="quarter" idx="11"/>
          </p:nvPr>
        </p:nvSpPr>
        <p:spPr/>
        <p:txBody>
          <a:bodyPr/>
          <a:lstStyle>
            <a:lvl1pPr>
              <a:defRPr/>
            </a:lvl1pPr>
          </a:lstStyle>
          <a:p>
            <a:endParaRPr lang="en-US" altLang="ja-JP"/>
          </a:p>
        </p:txBody>
      </p:sp>
      <p:sp>
        <p:nvSpPr>
          <p:cNvPr id="7" name="Slide Number Placeholder 6"/>
          <p:cNvSpPr>
            <a:spLocks noGrp="1"/>
          </p:cNvSpPr>
          <p:nvPr>
            <p:ph type="sldNum" sz="quarter" idx="12"/>
          </p:nvPr>
        </p:nvSpPr>
        <p:spPr/>
        <p:txBody>
          <a:bodyPr/>
          <a:lstStyle>
            <a:lvl1pPr>
              <a:defRPr/>
            </a:lvl1pPr>
          </a:lstStyle>
          <a:p>
            <a:fld id="{E377C20C-EA55-F040-8040-8E312452995C}" type="slidenum">
              <a:rPr lang="en-US" altLang="ja-JP"/>
              <a:pPr/>
              <a:t>‹#›</a:t>
            </a:fld>
            <a:endParaRPr lang="en-US" altLang="ja-JP"/>
          </a:p>
        </p:txBody>
      </p:sp>
    </p:spTree>
    <p:extLst>
      <p:ext uri="{BB962C8B-B14F-4D97-AF65-F5344CB8AC3E}">
        <p14:creationId xmlns:p14="http://schemas.microsoft.com/office/powerpoint/2010/main" val="4100815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80E5B4A0-C211-4D43-8DAA-D80C7578BA32}" type="slidenum">
              <a:rPr lang="en-US" altLang="ja-JP"/>
              <a:pPr/>
              <a:t>‹#›</a:t>
            </a:fld>
            <a:endParaRPr lang="en-US" altLang="ja-JP"/>
          </a:p>
        </p:txBody>
      </p:sp>
    </p:spTree>
    <p:extLst>
      <p:ext uri="{BB962C8B-B14F-4D97-AF65-F5344CB8AC3E}">
        <p14:creationId xmlns:p14="http://schemas.microsoft.com/office/powerpoint/2010/main" val="2007011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83196AE2-09B9-894E-8E92-4814A6645C80}" type="slidenum">
              <a:rPr lang="en-US" altLang="ja-JP"/>
              <a:pPr/>
              <a:t>‹#›</a:t>
            </a:fld>
            <a:endParaRPr lang="en-US" altLang="ja-JP"/>
          </a:p>
        </p:txBody>
      </p:sp>
    </p:spTree>
    <p:extLst>
      <p:ext uri="{BB962C8B-B14F-4D97-AF65-F5344CB8AC3E}">
        <p14:creationId xmlns:p14="http://schemas.microsoft.com/office/powerpoint/2010/main" val="75622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49E93F-BA35-AF4D-A11D-DE6B85ED523B}" type="slidenum">
              <a:rPr lang="en-US"/>
              <a:pPr/>
              <a:t>‹#›</a:t>
            </a:fld>
            <a:endParaRPr lang="en-US"/>
          </a:p>
        </p:txBody>
      </p:sp>
    </p:spTree>
    <p:extLst>
      <p:ext uri="{BB962C8B-B14F-4D97-AF65-F5344CB8AC3E}">
        <p14:creationId xmlns:p14="http://schemas.microsoft.com/office/powerpoint/2010/main" val="2467485299"/>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7013"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9441C4-256D-7241-8532-08A334935F2F}" type="slidenum">
              <a:rPr lang="en-US"/>
              <a:pPr/>
              <a:t>‹#›</a:t>
            </a:fld>
            <a:endParaRPr lang="en-US"/>
          </a:p>
        </p:txBody>
      </p:sp>
    </p:spTree>
    <p:extLst>
      <p:ext uri="{BB962C8B-B14F-4D97-AF65-F5344CB8AC3E}">
        <p14:creationId xmlns:p14="http://schemas.microsoft.com/office/powerpoint/2010/main" val="4210495900"/>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D6D6BD1-8875-F54B-828E-EB7D6B5D391B}" type="slidenum">
              <a:rPr lang="en-US"/>
              <a:pPr/>
              <a:t>‹#›</a:t>
            </a:fld>
            <a:endParaRPr lang="en-US"/>
          </a:p>
        </p:txBody>
      </p:sp>
    </p:spTree>
    <p:extLst>
      <p:ext uri="{BB962C8B-B14F-4D97-AF65-F5344CB8AC3E}">
        <p14:creationId xmlns:p14="http://schemas.microsoft.com/office/powerpoint/2010/main" val="2867518591"/>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FB353F-ABF6-A94B-B16D-19EE73C18BD4}" type="slidenum">
              <a:rPr lang="en-US"/>
              <a:pPr/>
              <a:t>‹#›</a:t>
            </a:fld>
            <a:endParaRPr lang="en-US"/>
          </a:p>
        </p:txBody>
      </p:sp>
    </p:spTree>
    <p:extLst>
      <p:ext uri="{BB962C8B-B14F-4D97-AF65-F5344CB8AC3E}">
        <p14:creationId xmlns:p14="http://schemas.microsoft.com/office/powerpoint/2010/main" val="251288280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D886DF3-DE03-654E-A24A-BAED994842F6}" type="slidenum">
              <a:rPr lang="en-US"/>
              <a:pPr/>
              <a:t>‹#›</a:t>
            </a:fld>
            <a:endParaRPr lang="en-US"/>
          </a:p>
        </p:txBody>
      </p:sp>
    </p:spTree>
    <p:extLst>
      <p:ext uri="{BB962C8B-B14F-4D97-AF65-F5344CB8AC3E}">
        <p14:creationId xmlns:p14="http://schemas.microsoft.com/office/powerpoint/2010/main" val="26450303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834BDB-7ACF-8F48-8948-0C45A5C0D044}" type="slidenum">
              <a:rPr lang="en-US"/>
              <a:pPr/>
              <a:t>‹#›</a:t>
            </a:fld>
            <a:endParaRPr lang="en-US"/>
          </a:p>
        </p:txBody>
      </p:sp>
    </p:spTree>
    <p:extLst>
      <p:ext uri="{BB962C8B-B14F-4D97-AF65-F5344CB8AC3E}">
        <p14:creationId xmlns:p14="http://schemas.microsoft.com/office/powerpoint/2010/main" val="400640292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22B49E3-2E72-7E45-A4D6-CE9A1162AF02}" type="slidenum">
              <a:rPr lang="en-US"/>
              <a:pPr/>
              <a:t>‹#›</a:t>
            </a:fld>
            <a:endParaRPr lang="en-US"/>
          </a:p>
        </p:txBody>
      </p:sp>
    </p:spTree>
    <p:extLst>
      <p:ext uri="{BB962C8B-B14F-4D97-AF65-F5344CB8AC3E}">
        <p14:creationId xmlns:p14="http://schemas.microsoft.com/office/powerpoint/2010/main" val="152613100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bg1"/>
              </a:gs>
              <a:gs pos="100000">
                <a:schemeClr val="accent2"/>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p>
        </p:txBody>
      </p:sp>
      <p:sp>
        <p:nvSpPr>
          <p:cNvPr id="1027" name="Rectangle 3"/>
          <p:cNvSpPr>
            <a:spLocks noGrp="1" noChangeArrowheads="1"/>
          </p:cNvSpPr>
          <p:nvPr>
            <p:ph type="title"/>
          </p:nvPr>
        </p:nvSpPr>
        <p:spPr bwMode="auto">
          <a:xfrm>
            <a:off x="1522413" y="609600"/>
            <a:ext cx="6096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27013" y="1981200"/>
            <a:ext cx="86868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lvl1pPr>
              <a:defRPr kumimoji="0" sz="1400">
                <a:latin typeface="+mn-lt"/>
              </a:defRPr>
            </a:lvl1pPr>
          </a:lstStyle>
          <a:p>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lvl1pPr algn="ctr">
              <a:defRPr kumimoji="0" sz="1400">
                <a:latin typeface="+mn-lt"/>
              </a:defRPr>
            </a:lvl1pPr>
          </a:lstStyle>
          <a:p>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lvl1pPr algn="r">
              <a:defRPr kumimoji="0" sz="1400">
                <a:latin typeface="+mn-lt"/>
              </a:defRPr>
            </a:lvl1pPr>
          </a:lstStyle>
          <a:p>
            <a:fld id="{BB3A82A3-B5D2-3442-9E58-2CF8225EE1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720" r:id="rId12"/>
    <p:sldLayoutId id="2147483721" r:id="rId13"/>
  </p:sldLayoutIdLst>
  <p:transition>
    <p:dissolve/>
  </p:transition>
  <p:txStyles>
    <p:titleStyle>
      <a:lvl1pPr algn="l" rtl="0" fontAlgn="base">
        <a:lnSpc>
          <a:spcPct val="70000"/>
        </a:lnSpc>
        <a:spcBef>
          <a:spcPct val="0"/>
        </a:spcBef>
        <a:spcAft>
          <a:spcPct val="0"/>
        </a:spcAft>
        <a:defRPr sz="4200" b="1">
          <a:solidFill>
            <a:schemeClr val="tx2"/>
          </a:solidFill>
          <a:latin typeface="+mj-lt"/>
          <a:ea typeface="+mj-ea"/>
          <a:cs typeface="+mj-cs"/>
        </a:defRPr>
      </a:lvl1pPr>
      <a:lvl2pPr algn="l" rtl="0" fontAlgn="base">
        <a:lnSpc>
          <a:spcPct val="70000"/>
        </a:lnSpc>
        <a:spcBef>
          <a:spcPct val="0"/>
        </a:spcBef>
        <a:spcAft>
          <a:spcPct val="0"/>
        </a:spcAft>
        <a:defRPr sz="4200" b="1">
          <a:solidFill>
            <a:schemeClr val="tx2"/>
          </a:solidFill>
          <a:latin typeface="Arial" charset="0"/>
          <a:ea typeface="ＭＳ Ｐゴシック" charset="0"/>
        </a:defRPr>
      </a:lvl2pPr>
      <a:lvl3pPr algn="l" rtl="0" fontAlgn="base">
        <a:lnSpc>
          <a:spcPct val="70000"/>
        </a:lnSpc>
        <a:spcBef>
          <a:spcPct val="0"/>
        </a:spcBef>
        <a:spcAft>
          <a:spcPct val="0"/>
        </a:spcAft>
        <a:defRPr sz="4200" b="1">
          <a:solidFill>
            <a:schemeClr val="tx2"/>
          </a:solidFill>
          <a:latin typeface="Arial" charset="0"/>
          <a:ea typeface="ＭＳ Ｐゴシック" charset="0"/>
        </a:defRPr>
      </a:lvl3pPr>
      <a:lvl4pPr algn="l" rtl="0" fontAlgn="base">
        <a:lnSpc>
          <a:spcPct val="70000"/>
        </a:lnSpc>
        <a:spcBef>
          <a:spcPct val="0"/>
        </a:spcBef>
        <a:spcAft>
          <a:spcPct val="0"/>
        </a:spcAft>
        <a:defRPr sz="4200" b="1">
          <a:solidFill>
            <a:schemeClr val="tx2"/>
          </a:solidFill>
          <a:latin typeface="Arial" charset="0"/>
          <a:ea typeface="ＭＳ Ｐゴシック" charset="0"/>
        </a:defRPr>
      </a:lvl4pPr>
      <a:lvl5pPr algn="l" rtl="0" fontAlgn="base">
        <a:lnSpc>
          <a:spcPct val="70000"/>
        </a:lnSpc>
        <a:spcBef>
          <a:spcPct val="0"/>
        </a:spcBef>
        <a:spcAft>
          <a:spcPct val="0"/>
        </a:spcAft>
        <a:defRPr sz="4200" b="1">
          <a:solidFill>
            <a:schemeClr val="tx2"/>
          </a:solidFill>
          <a:latin typeface="Arial" charset="0"/>
          <a:ea typeface="ＭＳ Ｐゴシック" charset="0"/>
        </a:defRPr>
      </a:lvl5pPr>
      <a:lvl6pPr marL="457200" algn="l" rtl="0" fontAlgn="base">
        <a:lnSpc>
          <a:spcPct val="70000"/>
        </a:lnSpc>
        <a:spcBef>
          <a:spcPct val="0"/>
        </a:spcBef>
        <a:spcAft>
          <a:spcPct val="0"/>
        </a:spcAft>
        <a:defRPr sz="4200" b="1">
          <a:solidFill>
            <a:schemeClr val="tx2"/>
          </a:solidFill>
          <a:latin typeface="Arial" charset="0"/>
          <a:ea typeface="ＭＳ Ｐゴシック" charset="0"/>
        </a:defRPr>
      </a:lvl6pPr>
      <a:lvl7pPr marL="914400" algn="l" rtl="0" fontAlgn="base">
        <a:lnSpc>
          <a:spcPct val="70000"/>
        </a:lnSpc>
        <a:spcBef>
          <a:spcPct val="0"/>
        </a:spcBef>
        <a:spcAft>
          <a:spcPct val="0"/>
        </a:spcAft>
        <a:defRPr sz="4200" b="1">
          <a:solidFill>
            <a:schemeClr val="tx2"/>
          </a:solidFill>
          <a:latin typeface="Arial" charset="0"/>
          <a:ea typeface="ＭＳ Ｐゴシック" charset="0"/>
        </a:defRPr>
      </a:lvl7pPr>
      <a:lvl8pPr marL="1371600" algn="l" rtl="0" fontAlgn="base">
        <a:lnSpc>
          <a:spcPct val="70000"/>
        </a:lnSpc>
        <a:spcBef>
          <a:spcPct val="0"/>
        </a:spcBef>
        <a:spcAft>
          <a:spcPct val="0"/>
        </a:spcAft>
        <a:defRPr sz="4200" b="1">
          <a:solidFill>
            <a:schemeClr val="tx2"/>
          </a:solidFill>
          <a:latin typeface="Arial" charset="0"/>
          <a:ea typeface="ＭＳ Ｐゴシック" charset="0"/>
        </a:defRPr>
      </a:lvl8pPr>
      <a:lvl9pPr marL="1828800" algn="l" rtl="0" fontAlgn="base">
        <a:lnSpc>
          <a:spcPct val="70000"/>
        </a:lnSpc>
        <a:spcBef>
          <a:spcPct val="0"/>
        </a:spcBef>
        <a:spcAft>
          <a:spcPct val="0"/>
        </a:spcAft>
        <a:defRPr sz="4200" b="1">
          <a:solidFill>
            <a:schemeClr val="tx2"/>
          </a:solidFill>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60000"/>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charset="0"/>
        <a:buChar char="u"/>
        <a:defRPr sz="2600">
          <a:solidFill>
            <a:schemeClr val="tx1"/>
          </a:solidFill>
          <a:latin typeface="+mn-lt"/>
          <a:ea typeface="+mn-ea"/>
        </a:defRPr>
      </a:lvl2pPr>
      <a:lvl3pPr marL="1143000" indent="-228600" algn="l" rtl="0" fontAlgn="base">
        <a:spcBef>
          <a:spcPct val="20000"/>
        </a:spcBef>
        <a:spcAft>
          <a:spcPct val="0"/>
        </a:spcAft>
        <a:buClr>
          <a:schemeClr val="hlink"/>
        </a:buClr>
        <a:buSzPct val="65000"/>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ea typeface="+mn-ea"/>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22" name="Group 2"/>
          <p:cNvGrpSpPr>
            <a:grpSpLocks/>
          </p:cNvGrpSpPr>
          <p:nvPr/>
        </p:nvGrpSpPr>
        <p:grpSpPr bwMode="auto">
          <a:xfrm>
            <a:off x="0" y="2286000"/>
            <a:ext cx="9144000" cy="3581400"/>
            <a:chOff x="0" y="1968"/>
            <a:chExt cx="5760" cy="2256"/>
          </a:xfrm>
        </p:grpSpPr>
        <p:sp>
          <p:nvSpPr>
            <p:cNvPr id="54272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5" name="Rectangle 5"/>
            <p:cNvSpPr>
              <a:spLocks noChangeArrowheads="1"/>
            </p:cNvSpPr>
            <p:nvPr/>
          </p:nvSpPr>
          <p:spPr bwMode="auto">
            <a:xfrm>
              <a:off x="9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6" name="Rectangle 6"/>
            <p:cNvSpPr>
              <a:spLocks noChangeArrowheads="1"/>
            </p:cNvSpPr>
            <p:nvPr/>
          </p:nvSpPr>
          <p:spPr bwMode="auto">
            <a:xfrm>
              <a:off x="19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7" name="Rectangle 7"/>
            <p:cNvSpPr>
              <a:spLocks noChangeArrowheads="1"/>
            </p:cNvSpPr>
            <p:nvPr/>
          </p:nvSpPr>
          <p:spPr bwMode="auto">
            <a:xfrm>
              <a:off x="28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8" name="Rectangle 8"/>
            <p:cNvSpPr>
              <a:spLocks noChangeArrowheads="1"/>
            </p:cNvSpPr>
            <p:nvPr/>
          </p:nvSpPr>
          <p:spPr bwMode="auto">
            <a:xfrm>
              <a:off x="38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29" name="Rectangle 9"/>
            <p:cNvSpPr>
              <a:spLocks noChangeArrowheads="1"/>
            </p:cNvSpPr>
            <p:nvPr/>
          </p:nvSpPr>
          <p:spPr bwMode="auto">
            <a:xfrm>
              <a:off x="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0" name="Rectangle 10"/>
            <p:cNvSpPr>
              <a:spLocks noChangeArrowheads="1"/>
            </p:cNvSpPr>
            <p:nvPr/>
          </p:nvSpPr>
          <p:spPr bwMode="auto">
            <a:xfrm>
              <a:off x="48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1" name="Rectangle 11"/>
            <p:cNvSpPr>
              <a:spLocks noChangeArrowheads="1"/>
            </p:cNvSpPr>
            <p:nvPr/>
          </p:nvSpPr>
          <p:spPr bwMode="auto">
            <a:xfrm>
              <a:off x="57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2" name="Rectangle 12"/>
            <p:cNvSpPr>
              <a:spLocks noChangeArrowheads="1"/>
            </p:cNvSpPr>
            <p:nvPr/>
          </p:nvSpPr>
          <p:spPr bwMode="auto">
            <a:xfrm>
              <a:off x="67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3" name="Rectangle 13"/>
            <p:cNvSpPr>
              <a:spLocks noChangeArrowheads="1"/>
            </p:cNvSpPr>
            <p:nvPr/>
          </p:nvSpPr>
          <p:spPr bwMode="auto">
            <a:xfrm>
              <a:off x="76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4" name="Rectangle 14"/>
            <p:cNvSpPr>
              <a:spLocks noChangeArrowheads="1"/>
            </p:cNvSpPr>
            <p:nvPr/>
          </p:nvSpPr>
          <p:spPr bwMode="auto">
            <a:xfrm>
              <a:off x="86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5" name="Rectangle 15"/>
            <p:cNvSpPr>
              <a:spLocks noChangeArrowheads="1"/>
            </p:cNvSpPr>
            <p:nvPr/>
          </p:nvSpPr>
          <p:spPr bwMode="auto">
            <a:xfrm>
              <a:off x="96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6" name="Rectangle 16"/>
            <p:cNvSpPr>
              <a:spLocks noChangeArrowheads="1"/>
            </p:cNvSpPr>
            <p:nvPr/>
          </p:nvSpPr>
          <p:spPr bwMode="auto">
            <a:xfrm>
              <a:off x="105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7" name="Rectangle 17"/>
            <p:cNvSpPr>
              <a:spLocks noChangeArrowheads="1"/>
            </p:cNvSpPr>
            <p:nvPr/>
          </p:nvSpPr>
          <p:spPr bwMode="auto">
            <a:xfrm>
              <a:off x="115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8" name="Rectangle 18"/>
            <p:cNvSpPr>
              <a:spLocks noChangeArrowheads="1"/>
            </p:cNvSpPr>
            <p:nvPr/>
          </p:nvSpPr>
          <p:spPr bwMode="auto">
            <a:xfrm>
              <a:off x="124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39" name="Rectangle 19"/>
            <p:cNvSpPr>
              <a:spLocks noChangeArrowheads="1"/>
            </p:cNvSpPr>
            <p:nvPr/>
          </p:nvSpPr>
          <p:spPr bwMode="auto">
            <a:xfrm>
              <a:off x="134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0" name="Rectangle 20"/>
            <p:cNvSpPr>
              <a:spLocks noChangeArrowheads="1"/>
            </p:cNvSpPr>
            <p:nvPr/>
          </p:nvSpPr>
          <p:spPr bwMode="auto">
            <a:xfrm>
              <a:off x="144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1" name="Rectangle 21"/>
            <p:cNvSpPr>
              <a:spLocks noChangeArrowheads="1"/>
            </p:cNvSpPr>
            <p:nvPr/>
          </p:nvSpPr>
          <p:spPr bwMode="auto">
            <a:xfrm>
              <a:off x="153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2" name="Rectangle 22"/>
            <p:cNvSpPr>
              <a:spLocks noChangeArrowheads="1"/>
            </p:cNvSpPr>
            <p:nvPr/>
          </p:nvSpPr>
          <p:spPr bwMode="auto">
            <a:xfrm>
              <a:off x="1632" y="1968"/>
              <a:ext cx="96"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3" name="Rectangle 23"/>
            <p:cNvSpPr>
              <a:spLocks noChangeArrowheads="1"/>
            </p:cNvSpPr>
            <p:nvPr/>
          </p:nvSpPr>
          <p:spPr bwMode="auto">
            <a:xfrm>
              <a:off x="172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4" name="Rectangle 24"/>
            <p:cNvSpPr>
              <a:spLocks noChangeArrowheads="1"/>
            </p:cNvSpPr>
            <p:nvPr/>
          </p:nvSpPr>
          <p:spPr bwMode="auto">
            <a:xfrm>
              <a:off x="182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5" name="Rectangle 25"/>
            <p:cNvSpPr>
              <a:spLocks noChangeArrowheads="1"/>
            </p:cNvSpPr>
            <p:nvPr/>
          </p:nvSpPr>
          <p:spPr bwMode="auto">
            <a:xfrm>
              <a:off x="192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6" name="Rectangle 26"/>
            <p:cNvSpPr>
              <a:spLocks noChangeArrowheads="1"/>
            </p:cNvSpPr>
            <p:nvPr/>
          </p:nvSpPr>
          <p:spPr bwMode="auto">
            <a:xfrm>
              <a:off x="201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7" name="Rectangle 27"/>
            <p:cNvSpPr>
              <a:spLocks noChangeArrowheads="1"/>
            </p:cNvSpPr>
            <p:nvPr/>
          </p:nvSpPr>
          <p:spPr bwMode="auto">
            <a:xfrm>
              <a:off x="211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8" name="Rectangle 28"/>
            <p:cNvSpPr>
              <a:spLocks noChangeArrowheads="1"/>
            </p:cNvSpPr>
            <p:nvPr/>
          </p:nvSpPr>
          <p:spPr bwMode="auto">
            <a:xfrm>
              <a:off x="220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49" name="Rectangle 29"/>
            <p:cNvSpPr>
              <a:spLocks noChangeArrowheads="1"/>
            </p:cNvSpPr>
            <p:nvPr/>
          </p:nvSpPr>
          <p:spPr bwMode="auto">
            <a:xfrm>
              <a:off x="230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0" name="Rectangle 30"/>
            <p:cNvSpPr>
              <a:spLocks noChangeArrowheads="1"/>
            </p:cNvSpPr>
            <p:nvPr/>
          </p:nvSpPr>
          <p:spPr bwMode="auto">
            <a:xfrm>
              <a:off x="240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1" name="Rectangle 31"/>
            <p:cNvSpPr>
              <a:spLocks noChangeArrowheads="1"/>
            </p:cNvSpPr>
            <p:nvPr/>
          </p:nvSpPr>
          <p:spPr bwMode="auto">
            <a:xfrm>
              <a:off x="249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2" name="Rectangle 32"/>
            <p:cNvSpPr>
              <a:spLocks noChangeArrowheads="1"/>
            </p:cNvSpPr>
            <p:nvPr/>
          </p:nvSpPr>
          <p:spPr bwMode="auto">
            <a:xfrm>
              <a:off x="259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3" name="Rectangle 33"/>
            <p:cNvSpPr>
              <a:spLocks noChangeArrowheads="1"/>
            </p:cNvSpPr>
            <p:nvPr/>
          </p:nvSpPr>
          <p:spPr bwMode="auto">
            <a:xfrm>
              <a:off x="268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4" name="Rectangle 34"/>
            <p:cNvSpPr>
              <a:spLocks noChangeArrowheads="1"/>
            </p:cNvSpPr>
            <p:nvPr/>
          </p:nvSpPr>
          <p:spPr bwMode="auto">
            <a:xfrm>
              <a:off x="278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5" name="Rectangle 35"/>
            <p:cNvSpPr>
              <a:spLocks noChangeArrowheads="1"/>
            </p:cNvSpPr>
            <p:nvPr/>
          </p:nvSpPr>
          <p:spPr bwMode="auto">
            <a:xfrm>
              <a:off x="288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6" name="Rectangle 36"/>
            <p:cNvSpPr>
              <a:spLocks noChangeArrowheads="1"/>
            </p:cNvSpPr>
            <p:nvPr/>
          </p:nvSpPr>
          <p:spPr bwMode="auto">
            <a:xfrm>
              <a:off x="297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7" name="Rectangle 37"/>
            <p:cNvSpPr>
              <a:spLocks noChangeArrowheads="1"/>
            </p:cNvSpPr>
            <p:nvPr/>
          </p:nvSpPr>
          <p:spPr bwMode="auto">
            <a:xfrm>
              <a:off x="307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8" name="Rectangle 38"/>
            <p:cNvSpPr>
              <a:spLocks noChangeArrowheads="1"/>
            </p:cNvSpPr>
            <p:nvPr/>
          </p:nvSpPr>
          <p:spPr bwMode="auto">
            <a:xfrm>
              <a:off x="316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59" name="Rectangle 39"/>
            <p:cNvSpPr>
              <a:spLocks noChangeArrowheads="1"/>
            </p:cNvSpPr>
            <p:nvPr/>
          </p:nvSpPr>
          <p:spPr bwMode="auto">
            <a:xfrm>
              <a:off x="326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0" name="Rectangle 40"/>
            <p:cNvSpPr>
              <a:spLocks noChangeArrowheads="1"/>
            </p:cNvSpPr>
            <p:nvPr/>
          </p:nvSpPr>
          <p:spPr bwMode="auto">
            <a:xfrm>
              <a:off x="336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1" name="Rectangle 41"/>
            <p:cNvSpPr>
              <a:spLocks noChangeArrowheads="1"/>
            </p:cNvSpPr>
            <p:nvPr/>
          </p:nvSpPr>
          <p:spPr bwMode="auto">
            <a:xfrm>
              <a:off x="345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2" name="Rectangle 42"/>
            <p:cNvSpPr>
              <a:spLocks noChangeArrowheads="1"/>
            </p:cNvSpPr>
            <p:nvPr/>
          </p:nvSpPr>
          <p:spPr bwMode="auto">
            <a:xfrm>
              <a:off x="355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3" name="Rectangle 43"/>
            <p:cNvSpPr>
              <a:spLocks noChangeArrowheads="1"/>
            </p:cNvSpPr>
            <p:nvPr/>
          </p:nvSpPr>
          <p:spPr bwMode="auto">
            <a:xfrm>
              <a:off x="364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4" name="Rectangle 44"/>
            <p:cNvSpPr>
              <a:spLocks noChangeArrowheads="1"/>
            </p:cNvSpPr>
            <p:nvPr/>
          </p:nvSpPr>
          <p:spPr bwMode="auto">
            <a:xfrm>
              <a:off x="374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5" name="Rectangle 45"/>
            <p:cNvSpPr>
              <a:spLocks noChangeArrowheads="1"/>
            </p:cNvSpPr>
            <p:nvPr/>
          </p:nvSpPr>
          <p:spPr bwMode="auto">
            <a:xfrm>
              <a:off x="3792" y="1968"/>
              <a:ext cx="96"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6" name="Rectangle 46"/>
            <p:cNvSpPr>
              <a:spLocks noChangeArrowheads="1"/>
            </p:cNvSpPr>
            <p:nvPr/>
          </p:nvSpPr>
          <p:spPr bwMode="auto">
            <a:xfrm>
              <a:off x="393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7" name="Rectangle 47"/>
            <p:cNvSpPr>
              <a:spLocks noChangeArrowheads="1"/>
            </p:cNvSpPr>
            <p:nvPr/>
          </p:nvSpPr>
          <p:spPr bwMode="auto">
            <a:xfrm>
              <a:off x="403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8" name="Rectangle 48"/>
            <p:cNvSpPr>
              <a:spLocks noChangeArrowheads="1"/>
            </p:cNvSpPr>
            <p:nvPr/>
          </p:nvSpPr>
          <p:spPr bwMode="auto">
            <a:xfrm>
              <a:off x="412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69" name="Rectangle 49"/>
            <p:cNvSpPr>
              <a:spLocks noChangeArrowheads="1"/>
            </p:cNvSpPr>
            <p:nvPr/>
          </p:nvSpPr>
          <p:spPr bwMode="auto">
            <a:xfrm>
              <a:off x="422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0" name="Rectangle 50"/>
            <p:cNvSpPr>
              <a:spLocks noChangeArrowheads="1"/>
            </p:cNvSpPr>
            <p:nvPr/>
          </p:nvSpPr>
          <p:spPr bwMode="auto">
            <a:xfrm>
              <a:off x="432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1" name="Rectangle 51"/>
            <p:cNvSpPr>
              <a:spLocks noChangeArrowheads="1"/>
            </p:cNvSpPr>
            <p:nvPr/>
          </p:nvSpPr>
          <p:spPr bwMode="auto">
            <a:xfrm>
              <a:off x="441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2" name="Rectangle 52"/>
            <p:cNvSpPr>
              <a:spLocks noChangeArrowheads="1"/>
            </p:cNvSpPr>
            <p:nvPr/>
          </p:nvSpPr>
          <p:spPr bwMode="auto">
            <a:xfrm>
              <a:off x="451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3" name="Rectangle 53"/>
            <p:cNvSpPr>
              <a:spLocks noChangeArrowheads="1"/>
            </p:cNvSpPr>
            <p:nvPr/>
          </p:nvSpPr>
          <p:spPr bwMode="auto">
            <a:xfrm>
              <a:off x="460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4" name="Rectangle 54"/>
            <p:cNvSpPr>
              <a:spLocks noChangeArrowheads="1"/>
            </p:cNvSpPr>
            <p:nvPr/>
          </p:nvSpPr>
          <p:spPr bwMode="auto">
            <a:xfrm>
              <a:off x="470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5" name="Rectangle 55"/>
            <p:cNvSpPr>
              <a:spLocks noChangeArrowheads="1"/>
            </p:cNvSpPr>
            <p:nvPr/>
          </p:nvSpPr>
          <p:spPr bwMode="auto">
            <a:xfrm>
              <a:off x="480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6" name="Rectangle 56"/>
            <p:cNvSpPr>
              <a:spLocks noChangeArrowheads="1"/>
            </p:cNvSpPr>
            <p:nvPr/>
          </p:nvSpPr>
          <p:spPr bwMode="auto">
            <a:xfrm>
              <a:off x="489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7" name="Rectangle 57"/>
            <p:cNvSpPr>
              <a:spLocks noChangeArrowheads="1"/>
            </p:cNvSpPr>
            <p:nvPr/>
          </p:nvSpPr>
          <p:spPr bwMode="auto">
            <a:xfrm>
              <a:off x="499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8" name="Rectangle 58"/>
            <p:cNvSpPr>
              <a:spLocks noChangeArrowheads="1"/>
            </p:cNvSpPr>
            <p:nvPr/>
          </p:nvSpPr>
          <p:spPr bwMode="auto">
            <a:xfrm>
              <a:off x="508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79" name="Rectangle 59"/>
            <p:cNvSpPr>
              <a:spLocks noChangeArrowheads="1"/>
            </p:cNvSpPr>
            <p:nvPr/>
          </p:nvSpPr>
          <p:spPr bwMode="auto">
            <a:xfrm>
              <a:off x="518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0" name="Rectangle 60"/>
            <p:cNvSpPr>
              <a:spLocks noChangeArrowheads="1"/>
            </p:cNvSpPr>
            <p:nvPr/>
          </p:nvSpPr>
          <p:spPr bwMode="auto">
            <a:xfrm>
              <a:off x="5280"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1" name="Rectangle 61"/>
            <p:cNvSpPr>
              <a:spLocks noChangeArrowheads="1"/>
            </p:cNvSpPr>
            <p:nvPr/>
          </p:nvSpPr>
          <p:spPr bwMode="auto">
            <a:xfrm>
              <a:off x="5376"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2" name="Rectangle 62"/>
            <p:cNvSpPr>
              <a:spLocks noChangeArrowheads="1"/>
            </p:cNvSpPr>
            <p:nvPr/>
          </p:nvSpPr>
          <p:spPr bwMode="auto">
            <a:xfrm>
              <a:off x="5472"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3" name="Rectangle 63"/>
            <p:cNvSpPr>
              <a:spLocks noChangeArrowheads="1"/>
            </p:cNvSpPr>
            <p:nvPr/>
          </p:nvSpPr>
          <p:spPr bwMode="auto">
            <a:xfrm>
              <a:off x="5568"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4" name="Rectangle 64"/>
            <p:cNvSpPr>
              <a:spLocks noChangeArrowheads="1"/>
            </p:cNvSpPr>
            <p:nvPr/>
          </p:nvSpPr>
          <p:spPr bwMode="auto">
            <a:xfrm>
              <a:off x="5664" y="1968"/>
              <a:ext cx="48" cy="22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2785" name="Rectangle 65"/>
            <p:cNvSpPr>
              <a:spLocks noChangeArrowheads="1"/>
            </p:cNvSpPr>
            <p:nvPr/>
          </p:nvSpPr>
          <p:spPr bwMode="auto">
            <a:xfrm>
              <a:off x="0" y="2736"/>
              <a:ext cx="5760" cy="4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42786" name="Rectangle 66"/>
          <p:cNvSpPr>
            <a:spLocks noGrp="1" noChangeArrowheads="1"/>
          </p:cNvSpPr>
          <p:nvPr>
            <p:ph type="title"/>
          </p:nvPr>
        </p:nvSpPr>
        <p:spPr bwMode="auto">
          <a:xfrm>
            <a:off x="571500" y="685800"/>
            <a:ext cx="8001000" cy="914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42787" name="Rectangle 67"/>
          <p:cNvSpPr>
            <a:spLocks noGrp="1" noChangeArrowheads="1"/>
          </p:cNvSpPr>
          <p:nvPr>
            <p:ph type="body" idx="1"/>
          </p:nvPr>
        </p:nvSpPr>
        <p:spPr bwMode="auto">
          <a:xfrm>
            <a:off x="571500" y="1981200"/>
            <a:ext cx="8001000" cy="3810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2788" name="Rectangle 68"/>
          <p:cNvSpPr>
            <a:spLocks noGrp="1" noChangeArrowheads="1"/>
          </p:cNvSpPr>
          <p:nvPr>
            <p:ph type="dt" sz="half" idx="2"/>
          </p:nvPr>
        </p:nvSpPr>
        <p:spPr bwMode="auto">
          <a:xfrm>
            <a:off x="152400" y="6248400"/>
            <a:ext cx="1752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endParaRPr lang="en-US" altLang="ja-JP"/>
          </a:p>
        </p:txBody>
      </p:sp>
      <p:sp>
        <p:nvSpPr>
          <p:cNvPr id="542789" name="Rectangle 69"/>
          <p:cNvSpPr>
            <a:spLocks noGrp="1" noChangeArrowheads="1"/>
          </p:cNvSpPr>
          <p:nvPr>
            <p:ph type="ftr" sz="quarter" idx="3"/>
          </p:nvPr>
        </p:nvSpPr>
        <p:spPr bwMode="auto">
          <a:xfrm>
            <a:off x="2057400" y="6248400"/>
            <a:ext cx="5237163"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endParaRPr lang="en-US" altLang="ja-JP"/>
          </a:p>
        </p:txBody>
      </p:sp>
      <p:sp>
        <p:nvSpPr>
          <p:cNvPr id="542790" name="Rectangle 70"/>
          <p:cNvSpPr>
            <a:spLocks noGrp="1" noChangeArrowheads="1"/>
          </p:cNvSpPr>
          <p:nvPr>
            <p:ph type="sldNum" sz="quarter" idx="4"/>
          </p:nvPr>
        </p:nvSpPr>
        <p:spPr bwMode="auto">
          <a:xfrm>
            <a:off x="7467600" y="6248400"/>
            <a:ext cx="1447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fld id="{5AFB1202-48CB-6D43-8D0C-2EA02A5DCCCF}" type="slidenum">
              <a:rPr lang="en-US" altLang="ja-JP"/>
              <a:pPr/>
              <a:t>‹#›</a:t>
            </a:fld>
            <a:endParaRPr lang="en-US" altLang="ja-JP"/>
          </a:p>
        </p:txBody>
      </p:sp>
      <p:pic>
        <p:nvPicPr>
          <p:cNvPr id="542791"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 bg1="dk2" tx1="lt1" bg2="dk1" tx2="lt2" accent1="accent1" accent2="accent2" accent3="accent3" accent4="accent4" accent5="accent5" accent6="accent6" hlink="hlink" folHlink="folHlink"/>
  <p:sldLayoutIdLst>
    <p:sldLayoutId id="2147483657"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Helvetica" charset="0"/>
          <a:ea typeface="Osaka" charset="0"/>
          <a:cs typeface="Osaka" charset="0"/>
        </a:defRPr>
      </a:lvl2pPr>
      <a:lvl3pPr algn="l" rtl="0" fontAlgn="base">
        <a:spcBef>
          <a:spcPct val="0"/>
        </a:spcBef>
        <a:spcAft>
          <a:spcPct val="0"/>
        </a:spcAft>
        <a:defRPr kumimoji="1" sz="4000">
          <a:solidFill>
            <a:schemeClr val="tx2"/>
          </a:solidFill>
          <a:latin typeface="Helvetica" charset="0"/>
          <a:ea typeface="Osaka" charset="0"/>
          <a:cs typeface="Osaka" charset="0"/>
        </a:defRPr>
      </a:lvl3pPr>
      <a:lvl4pPr algn="l" rtl="0" fontAlgn="base">
        <a:spcBef>
          <a:spcPct val="0"/>
        </a:spcBef>
        <a:spcAft>
          <a:spcPct val="0"/>
        </a:spcAft>
        <a:defRPr kumimoji="1" sz="4000">
          <a:solidFill>
            <a:schemeClr val="tx2"/>
          </a:solidFill>
          <a:latin typeface="Helvetica" charset="0"/>
          <a:ea typeface="Osaka" charset="0"/>
          <a:cs typeface="Osaka" charset="0"/>
        </a:defRPr>
      </a:lvl4pPr>
      <a:lvl5pPr algn="l" rtl="0" fontAlgn="base">
        <a:spcBef>
          <a:spcPct val="0"/>
        </a:spcBef>
        <a:spcAft>
          <a:spcPct val="0"/>
        </a:spcAft>
        <a:defRPr kumimoji="1" sz="4000">
          <a:solidFill>
            <a:schemeClr val="tx2"/>
          </a:solidFill>
          <a:latin typeface="Helvetica" charset="0"/>
          <a:ea typeface="Osaka" charset="0"/>
          <a:cs typeface="Osaka" charset="0"/>
        </a:defRPr>
      </a:lvl5pPr>
      <a:lvl6pPr marL="457200" algn="l" rtl="0" fontAlgn="base">
        <a:spcBef>
          <a:spcPct val="0"/>
        </a:spcBef>
        <a:spcAft>
          <a:spcPct val="0"/>
        </a:spcAft>
        <a:defRPr kumimoji="1" sz="4000">
          <a:solidFill>
            <a:schemeClr val="tx2"/>
          </a:solidFill>
          <a:latin typeface="Helvetica" charset="0"/>
          <a:ea typeface="Osaka" charset="0"/>
          <a:cs typeface="Osaka" charset="0"/>
        </a:defRPr>
      </a:lvl6pPr>
      <a:lvl7pPr marL="914400" algn="l" rtl="0" fontAlgn="base">
        <a:spcBef>
          <a:spcPct val="0"/>
        </a:spcBef>
        <a:spcAft>
          <a:spcPct val="0"/>
        </a:spcAft>
        <a:defRPr kumimoji="1" sz="4000">
          <a:solidFill>
            <a:schemeClr val="tx2"/>
          </a:solidFill>
          <a:latin typeface="Helvetica" charset="0"/>
          <a:ea typeface="Osaka" charset="0"/>
          <a:cs typeface="Osaka" charset="0"/>
        </a:defRPr>
      </a:lvl7pPr>
      <a:lvl8pPr marL="1371600" algn="l" rtl="0" fontAlgn="base">
        <a:spcBef>
          <a:spcPct val="0"/>
        </a:spcBef>
        <a:spcAft>
          <a:spcPct val="0"/>
        </a:spcAft>
        <a:defRPr kumimoji="1" sz="4000">
          <a:solidFill>
            <a:schemeClr val="tx2"/>
          </a:solidFill>
          <a:latin typeface="Helvetica" charset="0"/>
          <a:ea typeface="Osaka" charset="0"/>
          <a:cs typeface="Osaka" charset="0"/>
        </a:defRPr>
      </a:lvl8pPr>
      <a:lvl9pPr marL="1828800" algn="l" rtl="0" fontAlgn="base">
        <a:spcBef>
          <a:spcPct val="0"/>
        </a:spcBef>
        <a:spcAft>
          <a:spcPct val="0"/>
        </a:spcAft>
        <a:defRPr kumimoji="1" sz="4000">
          <a:solidFill>
            <a:schemeClr val="tx2"/>
          </a:solidFill>
          <a:latin typeface="Helvetica" charset="0"/>
          <a:ea typeface="Osaka" charset="0"/>
          <a:cs typeface="Osaka" charset="0"/>
        </a:defRPr>
      </a:lvl9pPr>
    </p:titleStyle>
    <p:bodyStyle>
      <a:lvl1pPr marL="454025" indent="-352425" algn="l" rtl="0" fontAlgn="base">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fontAlgn="base">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fontAlgn="base">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fontAlgn="base">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microsoft.com/office/2007/relationships/hdphoto" Target="../media/hdphoto4.wdp"/></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4042304" y="381000"/>
            <a:ext cx="4645025" cy="1524000"/>
          </a:xfrm>
        </p:spPr>
        <p:txBody>
          <a:bodyPr anchor="ctr"/>
          <a:lstStyle/>
          <a:p>
            <a:pPr algn="ctr"/>
            <a:r>
              <a:rPr lang="en-US" dirty="0"/>
              <a:t>MIRANDA</a:t>
            </a:r>
          </a:p>
        </p:txBody>
      </p:sp>
      <p:sp>
        <p:nvSpPr>
          <p:cNvPr id="4103" name="Rectangle 7"/>
          <p:cNvSpPr>
            <a:spLocks noGrp="1" noChangeArrowheads="1"/>
          </p:cNvSpPr>
          <p:nvPr>
            <p:ph type="subTitle" idx="1"/>
          </p:nvPr>
        </p:nvSpPr>
        <p:spPr>
          <a:xfrm>
            <a:off x="4458757" y="4715174"/>
            <a:ext cx="3812118" cy="1435417"/>
          </a:xfrm>
        </p:spPr>
        <p:txBody>
          <a:bodyPr/>
          <a:lstStyle/>
          <a:p>
            <a:pPr>
              <a:spcBef>
                <a:spcPts val="0"/>
              </a:spcBef>
            </a:pPr>
            <a:r>
              <a:rPr lang="en-US" sz="1800" dirty="0"/>
              <a:t>David B. Frank</a:t>
            </a:r>
          </a:p>
          <a:p>
            <a:pPr>
              <a:spcBef>
                <a:spcPts val="0"/>
              </a:spcBef>
            </a:pPr>
            <a:r>
              <a:rPr lang="en-US" sz="1800" dirty="0"/>
              <a:t>1212 Guadalupe Street, Suite 103</a:t>
            </a:r>
          </a:p>
          <a:p>
            <a:pPr>
              <a:spcBef>
                <a:spcPts val="0"/>
              </a:spcBef>
            </a:pPr>
            <a:r>
              <a:rPr lang="en-US" sz="1800" dirty="0"/>
              <a:t>Austin, Texas  78701</a:t>
            </a:r>
          </a:p>
          <a:p>
            <a:pPr>
              <a:spcBef>
                <a:spcPts val="0"/>
              </a:spcBef>
            </a:pPr>
            <a:r>
              <a:rPr lang="en-US" sz="1800" dirty="0"/>
              <a:t>Tel. (512) 499-0969</a:t>
            </a:r>
          </a:p>
          <a:p>
            <a:pPr>
              <a:spcBef>
                <a:spcPts val="0"/>
              </a:spcBef>
            </a:pPr>
            <a:r>
              <a:rPr lang="en-US" sz="1800" dirty="0" err="1"/>
              <a:t>David@DavidFrankLaw.com</a:t>
            </a:r>
            <a:endParaRPr lang="en-US" sz="1800" dirty="0"/>
          </a:p>
        </p:txBody>
      </p:sp>
      <p:sp>
        <p:nvSpPr>
          <p:cNvPr id="4104" name="Text Box 8"/>
          <p:cNvSpPr txBox="1">
            <a:spLocks noChangeArrowheads="1"/>
          </p:cNvSpPr>
          <p:nvPr/>
        </p:nvSpPr>
        <p:spPr bwMode="auto">
          <a:xfrm>
            <a:off x="3698875" y="2340591"/>
            <a:ext cx="5331882"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t>Custodial Interrogation</a:t>
            </a:r>
          </a:p>
          <a:p>
            <a:pPr algn="ctr"/>
            <a:r>
              <a:rPr lang="en-US" sz="3200" dirty="0"/>
              <a:t>and the Two-Step Technique</a:t>
            </a:r>
          </a:p>
          <a:p>
            <a:pPr algn="ctr"/>
            <a:endParaRPr lang="en-US" sz="3200" dirty="0"/>
          </a:p>
          <a:p>
            <a:pPr algn="ctr"/>
            <a:r>
              <a:rPr lang="en-US" sz="2400" dirty="0"/>
              <a:t>ACDLA November 3, 2023</a:t>
            </a:r>
          </a:p>
        </p:txBody>
      </p:sp>
      <p:pic>
        <p:nvPicPr>
          <p:cNvPr id="2" name="Picture 1">
            <a:extLst>
              <a:ext uri="{FF2B5EF4-FFF2-40B4-BE49-F238E27FC236}">
                <a16:creationId xmlns:a16="http://schemas.microsoft.com/office/drawing/2014/main" id="{9C527214-5D17-C5E3-42AC-7522ADEC97E6}"/>
              </a:ext>
            </a:extLst>
          </p:cNvPr>
          <p:cNvPicPr>
            <a:picLocks noChangeAspect="1"/>
          </p:cNvPicPr>
          <p:nvPr/>
        </p:nvPicPr>
        <p:blipFill>
          <a:blip r:embed="rId3"/>
          <a:stretch>
            <a:fillRect/>
          </a:stretch>
        </p:blipFill>
        <p:spPr>
          <a:xfrm>
            <a:off x="0" y="2340591"/>
            <a:ext cx="3812118"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08A29-71D0-83A8-082B-CC6B04A91E1E}"/>
              </a:ext>
            </a:extLst>
          </p:cNvPr>
          <p:cNvSpPr txBox="1"/>
          <p:nvPr/>
        </p:nvSpPr>
        <p:spPr>
          <a:xfrm>
            <a:off x="431592" y="738586"/>
            <a:ext cx="8280816" cy="4955203"/>
          </a:xfrm>
          <a:prstGeom prst="rect">
            <a:avLst/>
          </a:prstGeom>
          <a:noFill/>
        </p:spPr>
        <p:txBody>
          <a:bodyPr wrap="square" rtlCol="0">
            <a:spAutoFit/>
          </a:bodyPr>
          <a:lstStyle/>
          <a:p>
            <a:pPr marL="1433513" indent="-1433513">
              <a:spcAft>
                <a:spcPts val="1200"/>
              </a:spcAft>
            </a:pPr>
            <a:r>
              <a:rPr lang="en-US" sz="3200" dirty="0">
                <a:latin typeface="+mn-lt"/>
              </a:rPr>
              <a:t>[</a:t>
            </a:r>
            <a:r>
              <a:rPr lang="en-US" sz="3200" b="1" dirty="0">
                <a:latin typeface="+mn-lt"/>
              </a:rPr>
              <a:t>Miranda Warnings Given</a:t>
            </a:r>
            <a:r>
              <a:rPr lang="en-US" sz="3200" dirty="0">
                <a:latin typeface="+mn-lt"/>
              </a:rPr>
              <a:t>.]</a:t>
            </a:r>
          </a:p>
          <a:p>
            <a:pPr marL="1433513" indent="-1433513">
              <a:spcAft>
                <a:spcPts val="1200"/>
              </a:spcAft>
            </a:pPr>
            <a:r>
              <a:rPr lang="en-US" sz="3200" dirty="0">
                <a:latin typeface="+mn-lt"/>
              </a:rPr>
              <a:t>Officer:	Do you understand this?</a:t>
            </a:r>
          </a:p>
          <a:p>
            <a:pPr marL="1433513" indent="-1433513">
              <a:spcAft>
                <a:spcPts val="1200"/>
              </a:spcAft>
            </a:pPr>
            <a:r>
              <a:rPr lang="en-US" sz="3200" dirty="0">
                <a:latin typeface="+mn-lt"/>
              </a:rPr>
              <a:t>D:	A little bit, A little bit.</a:t>
            </a:r>
          </a:p>
          <a:p>
            <a:pPr marL="1433513" indent="-1433513">
              <a:spcAft>
                <a:spcPts val="1200"/>
              </a:spcAft>
            </a:pPr>
            <a:r>
              <a:rPr lang="en-US" sz="3200" dirty="0">
                <a:latin typeface="+mn-lt"/>
              </a:rPr>
              <a:t>Officer:	So, what happened? Tell me.</a:t>
            </a:r>
          </a:p>
          <a:p>
            <a:pPr marL="1433513" indent="-1433513">
              <a:spcAft>
                <a:spcPts val="1200"/>
              </a:spcAft>
            </a:pPr>
            <a:r>
              <a:rPr lang="en-US" sz="3200" dirty="0">
                <a:latin typeface="+mn-lt"/>
              </a:rPr>
              <a:t>D:	</a:t>
            </a:r>
            <a:r>
              <a:rPr lang="en-US" sz="3200" dirty="0">
                <a:solidFill>
                  <a:srgbClr val="FF0000"/>
                </a:solidFill>
                <a:latin typeface="+mn-lt"/>
              </a:rPr>
              <a:t>I was already driving home…</a:t>
            </a:r>
            <a:r>
              <a:rPr lang="en-US" sz="3200" dirty="0">
                <a:latin typeface="+mn-lt"/>
              </a:rPr>
              <a:t>.</a:t>
            </a:r>
          </a:p>
          <a:p>
            <a:pPr marL="1433513" indent="-1433513">
              <a:spcAft>
                <a:spcPts val="1200"/>
              </a:spcAft>
            </a:pPr>
            <a:r>
              <a:rPr lang="en-US" sz="3200" dirty="0">
                <a:latin typeface="+mn-lt"/>
              </a:rPr>
              <a:t>Officer:	How did the wreck happen?</a:t>
            </a:r>
          </a:p>
          <a:p>
            <a:pPr marL="1433513" indent="-1433513">
              <a:spcAft>
                <a:spcPts val="1200"/>
              </a:spcAft>
            </a:pPr>
            <a:r>
              <a:rPr lang="en-US" sz="3200" dirty="0">
                <a:latin typeface="+mn-lt"/>
              </a:rPr>
              <a:t>D:	</a:t>
            </a:r>
            <a:r>
              <a:rPr lang="en-US" sz="3200" dirty="0">
                <a:solidFill>
                  <a:srgbClr val="FF0000"/>
                </a:solidFill>
                <a:latin typeface="+mn-lt"/>
              </a:rPr>
              <a:t>I just looked at my phone real quick and then it just happened.</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635208" y="-1763843"/>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Tree>
    <p:extLst>
      <p:ext uri="{BB962C8B-B14F-4D97-AF65-F5344CB8AC3E}">
        <p14:creationId xmlns:p14="http://schemas.microsoft.com/office/powerpoint/2010/main" val="416250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4" y="1422051"/>
            <a:ext cx="8077200" cy="5386090"/>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lvl="4" indent="-1371600">
              <a:spcAft>
                <a:spcPts val="1200"/>
              </a:spcAft>
            </a:pPr>
            <a:r>
              <a:rPr lang="en-US" sz="3200" dirty="0">
                <a:solidFill>
                  <a:srgbClr val="212121"/>
                </a:solidFill>
                <a:latin typeface="+mn-lt"/>
              </a:rPr>
              <a:t>Cite to:	5th, 6th, and 14</a:t>
            </a:r>
            <a:r>
              <a:rPr lang="en-US" sz="3200" baseline="30000" dirty="0">
                <a:solidFill>
                  <a:srgbClr val="212121"/>
                </a:solidFill>
                <a:latin typeface="+mn-lt"/>
              </a:rPr>
              <a:t>th</a:t>
            </a:r>
            <a:r>
              <a:rPr lang="en-US" sz="3200" dirty="0">
                <a:solidFill>
                  <a:srgbClr val="212121"/>
                </a:solidFill>
                <a:latin typeface="+mn-lt"/>
              </a:rPr>
              <a:t> Am. US Const.;</a:t>
            </a:r>
            <a:br>
              <a:rPr lang="en-US" sz="3200" dirty="0">
                <a:solidFill>
                  <a:srgbClr val="212121"/>
                </a:solidFill>
                <a:latin typeface="+mn-lt"/>
              </a:rPr>
            </a:br>
            <a:r>
              <a:rPr lang="en-US" sz="3200" dirty="0">
                <a:solidFill>
                  <a:srgbClr val="212121"/>
                </a:solidFill>
                <a:latin typeface="+mn-lt"/>
              </a:rPr>
              <a:t>Art. I, sec. 10 Texas Const; </a:t>
            </a:r>
            <a:br>
              <a:rPr lang="en-US" sz="3200" dirty="0">
                <a:solidFill>
                  <a:srgbClr val="212121"/>
                </a:solidFill>
                <a:latin typeface="+mn-lt"/>
              </a:rPr>
            </a:br>
            <a:r>
              <a:rPr lang="en-US" sz="3200" dirty="0">
                <a:solidFill>
                  <a:srgbClr val="212121"/>
                </a:solidFill>
                <a:latin typeface="+mn-lt"/>
              </a:rPr>
              <a:t>Art. 38.22 and 38.23 TCCP.</a:t>
            </a:r>
          </a:p>
          <a:p>
            <a:pPr lvl="4" indent="-1371600">
              <a:spcAft>
                <a:spcPts val="1200"/>
              </a:spcAft>
            </a:pPr>
            <a:r>
              <a:rPr lang="en-US" sz="3200" dirty="0">
                <a:solidFill>
                  <a:srgbClr val="212121"/>
                </a:solidFill>
                <a:latin typeface="+mn-lt"/>
              </a:rPr>
              <a:t>Cite to:	</a:t>
            </a:r>
          </a:p>
          <a:p>
            <a:pPr marL="461963" lvl="4" indent="-4763">
              <a:spcAft>
                <a:spcPts val="1200"/>
              </a:spcAft>
            </a:pPr>
            <a:r>
              <a:rPr lang="en-US" sz="2400" i="1" dirty="0">
                <a:solidFill>
                  <a:srgbClr val="212121"/>
                </a:solidFill>
                <a:latin typeface="+mn-lt"/>
              </a:rPr>
              <a:t>Miranda v. Arizona</a:t>
            </a:r>
            <a:r>
              <a:rPr lang="en-US" sz="2400" dirty="0">
                <a:solidFill>
                  <a:srgbClr val="212121"/>
                </a:solidFill>
                <a:latin typeface="+mn-lt"/>
              </a:rPr>
              <a:t>, 86 </a:t>
            </a:r>
            <a:r>
              <a:rPr lang="en-US" sz="2400" dirty="0" err="1">
                <a:solidFill>
                  <a:srgbClr val="212121"/>
                </a:solidFill>
                <a:latin typeface="+mn-lt"/>
              </a:rPr>
              <a:t>S.Ct</a:t>
            </a:r>
            <a:r>
              <a:rPr lang="en-US" sz="2400" dirty="0">
                <a:solidFill>
                  <a:srgbClr val="212121"/>
                </a:solidFill>
                <a:latin typeface="+mn-lt"/>
              </a:rPr>
              <a:t>. 1602 </a:t>
            </a:r>
            <a:r>
              <a:rPr lang="en-US" sz="2000" dirty="0">
                <a:solidFill>
                  <a:srgbClr val="212121"/>
                </a:solidFill>
                <a:latin typeface="+mn-lt"/>
              </a:rPr>
              <a:t>(1966);</a:t>
            </a:r>
            <a:br>
              <a:rPr lang="en-US" sz="2400" i="1" dirty="0">
                <a:solidFill>
                  <a:srgbClr val="212121"/>
                </a:solidFill>
                <a:latin typeface="+mn-lt"/>
              </a:rPr>
            </a:br>
            <a:r>
              <a:rPr lang="en-US" sz="2400" i="1" dirty="0">
                <a:solidFill>
                  <a:srgbClr val="212121"/>
                </a:solidFill>
                <a:latin typeface="+mn-lt"/>
              </a:rPr>
              <a:t>Missouri v. Seibert</a:t>
            </a:r>
            <a:r>
              <a:rPr lang="en-US" sz="2400" dirty="0">
                <a:solidFill>
                  <a:srgbClr val="212121"/>
                </a:solidFill>
                <a:latin typeface="+mn-lt"/>
              </a:rPr>
              <a:t>, 124 </a:t>
            </a:r>
            <a:r>
              <a:rPr lang="en-US" sz="2400" dirty="0" err="1">
                <a:solidFill>
                  <a:srgbClr val="212121"/>
                </a:solidFill>
                <a:latin typeface="+mn-lt"/>
              </a:rPr>
              <a:t>S.Ct</a:t>
            </a:r>
            <a:r>
              <a:rPr lang="en-US" sz="2400" dirty="0">
                <a:solidFill>
                  <a:srgbClr val="212121"/>
                </a:solidFill>
                <a:latin typeface="+mn-lt"/>
              </a:rPr>
              <a:t>. 2601</a:t>
            </a:r>
            <a:r>
              <a:rPr lang="en-US" sz="2000" dirty="0">
                <a:solidFill>
                  <a:srgbClr val="212121"/>
                </a:solidFill>
                <a:latin typeface="+mn-lt"/>
              </a:rPr>
              <a:t> (2004);</a:t>
            </a:r>
            <a:br>
              <a:rPr lang="en-US" sz="3200" dirty="0">
                <a:solidFill>
                  <a:srgbClr val="212121"/>
                </a:solidFill>
                <a:latin typeface="+mn-lt"/>
              </a:rPr>
            </a:br>
            <a:r>
              <a:rPr lang="en-US" sz="2400" i="1" dirty="0">
                <a:solidFill>
                  <a:srgbClr val="212121"/>
                </a:solidFill>
                <a:latin typeface="+mn-lt"/>
              </a:rPr>
              <a:t>Martinez v. State</a:t>
            </a:r>
            <a:r>
              <a:rPr lang="en-US" sz="2400" dirty="0">
                <a:solidFill>
                  <a:srgbClr val="212121"/>
                </a:solidFill>
                <a:latin typeface="+mn-lt"/>
              </a:rPr>
              <a:t>, 272 S.W.3d 615 </a:t>
            </a:r>
            <a:r>
              <a:rPr lang="en-US" sz="2000" dirty="0">
                <a:solidFill>
                  <a:srgbClr val="212121"/>
                </a:solidFill>
                <a:latin typeface="+mn-lt"/>
              </a:rPr>
              <a:t>(Tex. Crim. App. 2008);</a:t>
            </a:r>
            <a:br>
              <a:rPr lang="en-US" sz="2400" dirty="0">
                <a:solidFill>
                  <a:srgbClr val="212121"/>
                </a:solidFill>
                <a:latin typeface="+mn-lt"/>
              </a:rPr>
            </a:br>
            <a:r>
              <a:rPr lang="en-US" sz="2400" i="1" dirty="0">
                <a:solidFill>
                  <a:srgbClr val="212121"/>
                </a:solidFill>
                <a:latin typeface="+mn-lt"/>
              </a:rPr>
              <a:t>Carter v. State</a:t>
            </a:r>
            <a:r>
              <a:rPr lang="en-US" sz="2400" dirty="0">
                <a:solidFill>
                  <a:srgbClr val="212121"/>
                </a:solidFill>
                <a:latin typeface="+mn-lt"/>
              </a:rPr>
              <a:t>, 309 S.W.3d 31</a:t>
            </a:r>
            <a:r>
              <a:rPr lang="en-US" sz="2000" dirty="0">
                <a:solidFill>
                  <a:srgbClr val="212121"/>
                </a:solidFill>
                <a:latin typeface="+mn-lt"/>
              </a:rPr>
              <a:t> (Tex. Crim. App. 2010);</a:t>
            </a:r>
            <a:br>
              <a:rPr lang="en-US" sz="2000" dirty="0">
                <a:solidFill>
                  <a:srgbClr val="212121"/>
                </a:solidFill>
                <a:latin typeface="+mn-lt"/>
              </a:rPr>
            </a:br>
            <a:r>
              <a:rPr lang="en-US" sz="2400" i="1" dirty="0">
                <a:solidFill>
                  <a:srgbClr val="212121"/>
                </a:solidFill>
                <a:latin typeface="+mn-lt"/>
              </a:rPr>
              <a:t>United States v. Capers</a:t>
            </a:r>
            <a:r>
              <a:rPr lang="en-US" sz="2400" dirty="0">
                <a:solidFill>
                  <a:srgbClr val="212121"/>
                </a:solidFill>
                <a:latin typeface="+mn-lt"/>
              </a:rPr>
              <a:t>, 627 F.3d 470 </a:t>
            </a:r>
            <a:r>
              <a:rPr lang="en-US" sz="2000" dirty="0">
                <a:solidFill>
                  <a:srgbClr val="212121"/>
                </a:solidFill>
                <a:latin typeface="+mn-lt"/>
              </a:rPr>
              <a:t>(2d Cir. 2010).</a:t>
            </a:r>
            <a:r>
              <a:rPr lang="en-US" sz="2000" baseline="30000" dirty="0">
                <a:solidFill>
                  <a:srgbClr val="212121"/>
                </a:solidFill>
                <a:latin typeface="+mn-lt"/>
              </a:rPr>
              <a:t>1</a:t>
            </a:r>
          </a:p>
          <a:p>
            <a:pPr lvl="4" indent="-1371600">
              <a:spcAft>
                <a:spcPts val="1200"/>
              </a:spcAft>
            </a:pPr>
            <a:endParaRPr lang="en-US" sz="2400" dirty="0">
              <a:solidFill>
                <a:srgbClr val="212121"/>
              </a:solidFill>
              <a:latin typeface="+mn-lt"/>
            </a:endParaRPr>
          </a:p>
        </p:txBody>
      </p:sp>
    </p:spTree>
    <p:extLst>
      <p:ext uri="{BB962C8B-B14F-4D97-AF65-F5344CB8AC3E}">
        <p14:creationId xmlns:p14="http://schemas.microsoft.com/office/powerpoint/2010/main" val="1288929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4" y="1422051"/>
            <a:ext cx="8077200" cy="3200876"/>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lvl="4">
              <a:spcAft>
                <a:spcPts val="2400"/>
              </a:spcAft>
            </a:pPr>
            <a:r>
              <a:rPr lang="en-US" sz="3200" dirty="0">
                <a:solidFill>
                  <a:srgbClr val="212121"/>
                </a:solidFill>
                <a:latin typeface="+mn-lt"/>
              </a:rPr>
              <a:t>If the interrogation process was not a deliberate end run around </a:t>
            </a:r>
            <a:r>
              <a:rPr lang="en-US" sz="3200" i="1" dirty="0">
                <a:solidFill>
                  <a:srgbClr val="212121"/>
                </a:solidFill>
                <a:latin typeface="+mn-lt"/>
              </a:rPr>
              <a:t>Miranda</a:t>
            </a:r>
            <a:r>
              <a:rPr lang="en-US" sz="3200" dirty="0">
                <a:solidFill>
                  <a:srgbClr val="212121"/>
                </a:solidFill>
                <a:latin typeface="+mn-lt"/>
              </a:rPr>
              <a:t>, then the </a:t>
            </a:r>
            <a:r>
              <a:rPr lang="en-US" sz="3200" i="1" dirty="0">
                <a:solidFill>
                  <a:srgbClr val="212121"/>
                </a:solidFill>
                <a:latin typeface="+mn-lt"/>
              </a:rPr>
              <a:t>pre-Miranda </a:t>
            </a:r>
            <a:r>
              <a:rPr lang="en-US" sz="3200" dirty="0">
                <a:solidFill>
                  <a:srgbClr val="212121"/>
                </a:solidFill>
                <a:latin typeface="+mn-lt"/>
              </a:rPr>
              <a:t>statement should be evaluated for voluntariness under </a:t>
            </a:r>
            <a:r>
              <a:rPr lang="en-US" sz="3200" i="1" dirty="0">
                <a:solidFill>
                  <a:srgbClr val="212121"/>
                </a:solidFill>
                <a:latin typeface="+mn-lt"/>
              </a:rPr>
              <a:t>Oregon v. Elstad</a:t>
            </a:r>
            <a:r>
              <a:rPr lang="en-US" sz="3200" dirty="0">
                <a:solidFill>
                  <a:srgbClr val="212121"/>
                </a:solidFill>
                <a:latin typeface="+mn-lt"/>
              </a:rPr>
              <a:t>.</a:t>
            </a:r>
            <a:r>
              <a:rPr lang="en-US" sz="3200" baseline="30000" dirty="0">
                <a:solidFill>
                  <a:srgbClr val="212121"/>
                </a:solidFill>
                <a:latin typeface="+mn-lt"/>
              </a:rPr>
              <a:t>1</a:t>
            </a:r>
          </a:p>
        </p:txBody>
      </p:sp>
    </p:spTree>
    <p:extLst>
      <p:ext uri="{BB962C8B-B14F-4D97-AF65-F5344CB8AC3E}">
        <p14:creationId xmlns:p14="http://schemas.microsoft.com/office/powerpoint/2010/main" val="62865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4" name="Picture 3">
            <a:extLst>
              <a:ext uri="{FF2B5EF4-FFF2-40B4-BE49-F238E27FC236}">
                <a16:creationId xmlns:a16="http://schemas.microsoft.com/office/drawing/2014/main" id="{358C8681-B34B-DC62-AD05-24AD33979F10}"/>
              </a:ext>
            </a:extLst>
          </p:cNvPr>
          <p:cNvPicPr>
            <a:picLocks noChangeAspect="1"/>
          </p:cNvPicPr>
          <p:nvPr/>
        </p:nvPicPr>
        <p:blipFill rotWithShape="1">
          <a:blip r:embed="rId3"/>
          <a:srcRect l="15674" t="953" r="5053" b="2221"/>
          <a:stretch/>
        </p:blipFill>
        <p:spPr>
          <a:xfrm rot="16200000">
            <a:off x="1679522" y="-606479"/>
            <a:ext cx="5784956" cy="9144001"/>
          </a:xfrm>
          <a:prstGeom prst="rect">
            <a:avLst/>
          </a:prstGeom>
        </p:spPr>
      </p:pic>
    </p:spTree>
    <p:extLst>
      <p:ext uri="{BB962C8B-B14F-4D97-AF65-F5344CB8AC3E}">
        <p14:creationId xmlns:p14="http://schemas.microsoft.com/office/powerpoint/2010/main" val="417879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917730" y="2343577"/>
            <a:ext cx="7591269" cy="3970318"/>
          </a:xfrm>
          <a:prstGeom prst="rect">
            <a:avLst/>
          </a:prstGeom>
          <a:noFill/>
        </p:spPr>
        <p:txBody>
          <a:bodyPr wrap="square" rtlCol="0">
            <a:spAutoFit/>
          </a:bodyPr>
          <a:lstStyle/>
          <a:p>
            <a:pPr>
              <a:spcAft>
                <a:spcPts val="1200"/>
              </a:spcAft>
            </a:pPr>
            <a:r>
              <a:rPr lang="en-US" sz="3600" dirty="0">
                <a:solidFill>
                  <a:srgbClr val="212121"/>
                </a:solidFill>
                <a:latin typeface="+mn-lt"/>
              </a:rPr>
              <a:t>Custody?</a:t>
            </a:r>
          </a:p>
          <a:p>
            <a:pPr marL="11113" indent="-11113">
              <a:spcAft>
                <a:spcPts val="1200"/>
              </a:spcAft>
            </a:pPr>
            <a:r>
              <a:rPr lang="en-US" sz="3600" dirty="0">
                <a:solidFill>
                  <a:srgbClr val="212121"/>
                </a:solidFill>
                <a:latin typeface="+mn-lt"/>
              </a:rPr>
              <a:t>Interrogation Likely to Elicit an Incriminating Response?</a:t>
            </a:r>
          </a:p>
          <a:p>
            <a:pPr>
              <a:spcAft>
                <a:spcPts val="1200"/>
              </a:spcAft>
            </a:pPr>
            <a:r>
              <a:rPr lang="en-US" sz="3600" b="1" dirty="0">
                <a:solidFill>
                  <a:srgbClr val="212121"/>
                </a:solidFill>
                <a:latin typeface="+mn-lt"/>
              </a:rPr>
              <a:t>Deliberate</a:t>
            </a:r>
            <a:r>
              <a:rPr lang="en-US" sz="3600" dirty="0">
                <a:solidFill>
                  <a:srgbClr val="212121"/>
                </a:solidFill>
                <a:latin typeface="+mn-lt"/>
              </a:rPr>
              <a:t> Two-Step Questioning?</a:t>
            </a:r>
          </a:p>
          <a:p>
            <a:pPr>
              <a:spcAft>
                <a:spcPts val="1200"/>
              </a:spcAft>
            </a:pPr>
            <a:r>
              <a:rPr lang="en-US" sz="3600" dirty="0">
                <a:solidFill>
                  <a:srgbClr val="212121"/>
                </a:solidFill>
                <a:latin typeface="+mn-lt"/>
              </a:rPr>
              <a:t>No Curative Measures?</a:t>
            </a:r>
          </a:p>
          <a:p>
            <a:pPr marL="1668463" indent="-1668463"/>
            <a:r>
              <a:rPr lang="en-US" sz="3200" b="1" dirty="0">
                <a:solidFill>
                  <a:srgbClr val="29537F"/>
                </a:solidFill>
              </a:rPr>
              <a:t>Result: </a:t>
            </a:r>
            <a:r>
              <a:rPr lang="en-US" sz="3200" b="1" dirty="0" err="1">
                <a:solidFill>
                  <a:srgbClr val="29537F"/>
                </a:solidFill>
              </a:rPr>
              <a:t>Misd</a:t>
            </a:r>
            <a:r>
              <a:rPr lang="en-US" sz="3200" b="1" dirty="0">
                <a:solidFill>
                  <a:srgbClr val="29537F"/>
                </a:solidFill>
              </a:rPr>
              <a:t>. Evading 2 Years Probation.</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
        <p:nvSpPr>
          <p:cNvPr id="2" name="TextBox 1">
            <a:extLst>
              <a:ext uri="{FF2B5EF4-FFF2-40B4-BE49-F238E27FC236}">
                <a16:creationId xmlns:a16="http://schemas.microsoft.com/office/drawing/2014/main" id="{AEF1ED1D-DEBC-4F30-F7EA-FAF2CE3A93F9}"/>
              </a:ext>
            </a:extLst>
          </p:cNvPr>
          <p:cNvSpPr txBox="1"/>
          <p:nvPr/>
        </p:nvSpPr>
        <p:spPr>
          <a:xfrm>
            <a:off x="431799" y="2343577"/>
            <a:ext cx="884422" cy="3323987"/>
          </a:xfrm>
          <a:prstGeom prst="rect">
            <a:avLst/>
          </a:prstGeom>
          <a:noFill/>
        </p:spPr>
        <p:txBody>
          <a:bodyPr wrap="square" rtlCol="0">
            <a:spAutoFit/>
          </a:bodyPr>
          <a:lstStyle/>
          <a:p>
            <a:pPr>
              <a:spcAft>
                <a:spcPts val="1200"/>
              </a:spcAft>
            </a:pPr>
            <a:r>
              <a:rPr lang="en-US" sz="3600" dirty="0">
                <a:solidFill>
                  <a:srgbClr val="212121"/>
                </a:solidFill>
                <a:latin typeface="+mn-lt"/>
              </a:rPr>
              <a:t>✓</a:t>
            </a:r>
          </a:p>
          <a:p>
            <a:pPr>
              <a:spcAft>
                <a:spcPts val="1200"/>
              </a:spcAft>
            </a:pPr>
            <a:r>
              <a:rPr lang="en-US" sz="3600" dirty="0">
                <a:solidFill>
                  <a:srgbClr val="212121"/>
                </a:solidFill>
              </a:rPr>
              <a:t>✓</a:t>
            </a:r>
            <a:br>
              <a:rPr lang="en-US" sz="3600" dirty="0">
                <a:solidFill>
                  <a:srgbClr val="212121"/>
                </a:solidFill>
              </a:rPr>
            </a:br>
            <a:endParaRPr lang="en-US" sz="3600" dirty="0">
              <a:solidFill>
                <a:srgbClr val="212121"/>
              </a:solidFill>
            </a:endParaRPr>
          </a:p>
          <a:p>
            <a:pPr>
              <a:spcAft>
                <a:spcPts val="1200"/>
              </a:spcAft>
            </a:pPr>
            <a:r>
              <a:rPr lang="en-US" sz="3600" dirty="0">
                <a:solidFill>
                  <a:srgbClr val="212121"/>
                </a:solidFill>
              </a:rPr>
              <a:t>?</a:t>
            </a:r>
          </a:p>
          <a:p>
            <a:pPr>
              <a:spcAft>
                <a:spcPts val="1200"/>
              </a:spcAft>
            </a:pPr>
            <a:r>
              <a:rPr lang="en-US" sz="3600" dirty="0">
                <a:solidFill>
                  <a:srgbClr val="212121"/>
                </a:solidFill>
              </a:rPr>
              <a:t>✓</a:t>
            </a:r>
          </a:p>
        </p:txBody>
      </p:sp>
      <p:sp>
        <p:nvSpPr>
          <p:cNvPr id="3" name="TextBox 2">
            <a:extLst>
              <a:ext uri="{FF2B5EF4-FFF2-40B4-BE49-F238E27FC236}">
                <a16:creationId xmlns:a16="http://schemas.microsoft.com/office/drawing/2014/main" id="{F5F4AD38-BB10-1CC8-A9BE-3D626B9F523A}"/>
              </a:ext>
            </a:extLst>
          </p:cNvPr>
          <p:cNvSpPr txBox="1"/>
          <p:nvPr/>
        </p:nvSpPr>
        <p:spPr>
          <a:xfrm>
            <a:off x="2741294" y="1266359"/>
            <a:ext cx="5446876" cy="1077218"/>
          </a:xfrm>
          <a:prstGeom prst="rect">
            <a:avLst/>
          </a:prstGeom>
          <a:noFill/>
        </p:spPr>
        <p:txBody>
          <a:bodyPr wrap="none" rtlCol="0">
            <a:spAutoFit/>
          </a:bodyPr>
          <a:lstStyle/>
          <a:p>
            <a:r>
              <a:rPr lang="en-US" sz="3200" b="1" dirty="0">
                <a:solidFill>
                  <a:srgbClr val="336699"/>
                </a:solidFill>
              </a:rPr>
              <a:t>D had 3 prior Evading in MV </a:t>
            </a:r>
          </a:p>
          <a:p>
            <a:r>
              <a:rPr lang="en-US" sz="3200" b="1" dirty="0">
                <a:solidFill>
                  <a:srgbClr val="336699"/>
                </a:solidFill>
              </a:rPr>
              <a:t>Offer 5 TDCJ —</a:t>
            </a:r>
          </a:p>
        </p:txBody>
      </p:sp>
    </p:spTree>
    <p:extLst>
      <p:ext uri="{BB962C8B-B14F-4D97-AF65-F5344CB8AC3E}">
        <p14:creationId xmlns:p14="http://schemas.microsoft.com/office/powerpoint/2010/main" val="291997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par>
                                <p:cTn id="23" presetID="1"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par>
                                <p:cTn id="29" presetID="1" presetClass="entr" presetSubtype="0" fill="hold" grpId="0"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9" name="Rectangle 3"/>
          <p:cNvSpPr>
            <a:spLocks noChangeArrowheads="1"/>
          </p:cNvSpPr>
          <p:nvPr/>
        </p:nvSpPr>
        <p:spPr bwMode="auto">
          <a:xfrm>
            <a:off x="949325" y="2260600"/>
            <a:ext cx="5603875" cy="731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4200"/>
              <a:t>Good Luck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228600" y="1981200"/>
            <a:ext cx="8686800" cy="1143000"/>
          </a:xfrm>
        </p:spPr>
        <p:txBody>
          <a:bodyPr/>
          <a:lstStyle/>
          <a:p>
            <a:pPr algn="ctr"/>
            <a:r>
              <a:rPr lang="en-US" sz="6200" cap="all" dirty="0"/>
              <a:t>CASE 2</a:t>
            </a:r>
            <a:endParaRPr lang="en-US" cap="all" dirty="0"/>
          </a:p>
        </p:txBody>
      </p:sp>
    </p:spTree>
    <p:extLst>
      <p:ext uri="{BB962C8B-B14F-4D97-AF65-F5344CB8AC3E}">
        <p14:creationId xmlns:p14="http://schemas.microsoft.com/office/powerpoint/2010/main" val="18260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751617"/>
            <a:ext cx="8077200" cy="3508653"/>
          </a:xfrm>
          <a:prstGeom prst="rect">
            <a:avLst/>
          </a:prstGeom>
          <a:noFill/>
        </p:spPr>
        <p:txBody>
          <a:bodyPr wrap="square" rtlCol="0">
            <a:spAutoFit/>
          </a:bodyPr>
          <a:lstStyle/>
          <a:p>
            <a:pPr>
              <a:spcAft>
                <a:spcPts val="1200"/>
              </a:spcAft>
            </a:pPr>
            <a:r>
              <a:rPr lang="en-US" sz="3200" dirty="0">
                <a:solidFill>
                  <a:srgbClr val="212121"/>
                </a:solidFill>
                <a:latin typeface="+mn-lt"/>
              </a:rPr>
              <a:t>Trooper sees a white truck change lanes without signaling;</a:t>
            </a:r>
          </a:p>
          <a:p>
            <a:pPr lvl="1">
              <a:spcAft>
                <a:spcPts val="1200"/>
              </a:spcAft>
            </a:pPr>
            <a:r>
              <a:rPr lang="en-US" sz="3200" dirty="0">
                <a:solidFill>
                  <a:srgbClr val="212121"/>
                </a:solidFill>
                <a:latin typeface="+mn-lt"/>
              </a:rPr>
              <a:t>Evading MV;</a:t>
            </a:r>
          </a:p>
          <a:p>
            <a:pPr lvl="2">
              <a:spcAft>
                <a:spcPts val="1200"/>
              </a:spcAft>
            </a:pPr>
            <a:r>
              <a:rPr lang="en-US" sz="3200" dirty="0">
                <a:solidFill>
                  <a:srgbClr val="212121"/>
                </a:solidFill>
                <a:latin typeface="+mn-lt"/>
              </a:rPr>
              <a:t>Trooper never sees the driver;</a:t>
            </a:r>
          </a:p>
          <a:p>
            <a:pPr lvl="3">
              <a:spcAft>
                <a:spcPts val="1200"/>
              </a:spcAft>
            </a:pPr>
            <a:r>
              <a:rPr lang="en-US" sz="3200" dirty="0">
                <a:solidFill>
                  <a:srgbClr val="212121"/>
                </a:solidFill>
                <a:latin typeface="+mn-lt"/>
              </a:rPr>
              <a:t>Truck crashes into a house and the driver flees on foot;</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Tree>
    <p:extLst>
      <p:ext uri="{BB962C8B-B14F-4D97-AF65-F5344CB8AC3E}">
        <p14:creationId xmlns:p14="http://schemas.microsoft.com/office/powerpoint/2010/main" val="31365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4" name="Picture 3">
            <a:extLst>
              <a:ext uri="{FF2B5EF4-FFF2-40B4-BE49-F238E27FC236}">
                <a16:creationId xmlns:a16="http://schemas.microsoft.com/office/drawing/2014/main" id="{358C8681-B34B-DC62-AD05-24AD33979F10}"/>
              </a:ext>
            </a:extLst>
          </p:cNvPr>
          <p:cNvPicPr>
            <a:picLocks noChangeAspect="1"/>
          </p:cNvPicPr>
          <p:nvPr/>
        </p:nvPicPr>
        <p:blipFill rotWithShape="1">
          <a:blip r:embed="rId3"/>
          <a:srcRect l="15674" t="953" r="5053" b="2221"/>
          <a:stretch/>
        </p:blipFill>
        <p:spPr>
          <a:xfrm rot="16200000">
            <a:off x="1679522" y="-606479"/>
            <a:ext cx="5784956" cy="9144001"/>
          </a:xfrm>
          <a:prstGeom prst="rect">
            <a:avLst/>
          </a:prstGeom>
        </p:spPr>
      </p:pic>
    </p:spTree>
    <p:extLst>
      <p:ext uri="{BB962C8B-B14F-4D97-AF65-F5344CB8AC3E}">
        <p14:creationId xmlns:p14="http://schemas.microsoft.com/office/powerpoint/2010/main" val="228255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1984947" y="-2153587"/>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
        <p:nvSpPr>
          <p:cNvPr id="2" name="TextBox 1">
            <a:extLst>
              <a:ext uri="{FF2B5EF4-FFF2-40B4-BE49-F238E27FC236}">
                <a16:creationId xmlns:a16="http://schemas.microsoft.com/office/drawing/2014/main" id="{F6668F20-EEE9-BCC4-D7E6-89976B90792C}"/>
              </a:ext>
            </a:extLst>
          </p:cNvPr>
          <p:cNvSpPr txBox="1"/>
          <p:nvPr/>
        </p:nvSpPr>
        <p:spPr>
          <a:xfrm>
            <a:off x="4588565" y="1314877"/>
            <a:ext cx="4038600" cy="4647426"/>
          </a:xfrm>
          <a:prstGeom prst="rect">
            <a:avLst/>
          </a:prstGeom>
          <a:noFill/>
        </p:spPr>
        <p:txBody>
          <a:bodyPr wrap="square" rtlCol="0">
            <a:spAutoFit/>
          </a:bodyPr>
          <a:lstStyle/>
          <a:p>
            <a:pPr>
              <a:spcAft>
                <a:spcPts val="4800"/>
              </a:spcAft>
            </a:pPr>
            <a:r>
              <a:rPr lang="en-US" sz="3200" dirty="0">
                <a:solidFill>
                  <a:srgbClr val="212121"/>
                </a:solidFill>
                <a:latin typeface="+mn-lt"/>
              </a:rPr>
              <a:t>Officers finds some paperwork in the vehicle and believe it connects the vehicle and the suspect driver;</a:t>
            </a:r>
          </a:p>
          <a:p>
            <a:pPr>
              <a:spcAft>
                <a:spcPts val="1200"/>
              </a:spcAft>
            </a:pPr>
            <a:r>
              <a:rPr lang="en-US" sz="3200" dirty="0">
                <a:solidFill>
                  <a:srgbClr val="212121"/>
                </a:solidFill>
                <a:latin typeface="+mn-lt"/>
              </a:rPr>
              <a:t>Driver couldn’t have gone far.</a:t>
            </a:r>
          </a:p>
        </p:txBody>
      </p:sp>
      <p:pic>
        <p:nvPicPr>
          <p:cNvPr id="4" name="Picture 3" descr="A hand opening a paper bag&#10;&#10;Description automatically generated">
            <a:extLst>
              <a:ext uri="{FF2B5EF4-FFF2-40B4-BE49-F238E27FC236}">
                <a16:creationId xmlns:a16="http://schemas.microsoft.com/office/drawing/2014/main" id="{724F3A27-7AA8-916C-3AA1-97CF7E0E92DE}"/>
              </a:ext>
            </a:extLst>
          </p:cNvPr>
          <p:cNvPicPr>
            <a:picLocks noChangeAspect="1"/>
          </p:cNvPicPr>
          <p:nvPr/>
        </p:nvPicPr>
        <p:blipFill rotWithShape="1">
          <a:blip r:embed="rId3"/>
          <a:srcRect r="12356"/>
          <a:stretch/>
        </p:blipFill>
        <p:spPr>
          <a:xfrm>
            <a:off x="0" y="-43931"/>
            <a:ext cx="9144000" cy="6901932"/>
          </a:xfrm>
          <a:prstGeom prst="rect">
            <a:avLst/>
          </a:prstGeom>
        </p:spPr>
      </p:pic>
    </p:spTree>
    <p:extLst>
      <p:ext uri="{BB962C8B-B14F-4D97-AF65-F5344CB8AC3E}">
        <p14:creationId xmlns:p14="http://schemas.microsoft.com/office/powerpoint/2010/main" val="38486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920895"/>
            <a:ext cx="8077200" cy="2462213"/>
          </a:xfrm>
          <a:prstGeom prst="rect">
            <a:avLst/>
          </a:prstGeom>
          <a:noFill/>
        </p:spPr>
        <p:txBody>
          <a:bodyPr wrap="square" rtlCol="0">
            <a:spAutoFit/>
          </a:bodyPr>
          <a:lstStyle/>
          <a:p>
            <a:pPr>
              <a:spcAft>
                <a:spcPts val="1200"/>
              </a:spcAft>
            </a:pPr>
            <a:r>
              <a:rPr lang="en-US" sz="3600" dirty="0">
                <a:solidFill>
                  <a:srgbClr val="212121"/>
                </a:solidFill>
                <a:latin typeface="+mn-lt"/>
              </a:rPr>
              <a:t>Police find a suspect 4 miles away…</a:t>
            </a:r>
          </a:p>
          <a:p>
            <a:pPr lvl="1">
              <a:spcAft>
                <a:spcPts val="1200"/>
              </a:spcAft>
            </a:pPr>
            <a:r>
              <a:rPr lang="en-US" sz="3600" dirty="0">
                <a:solidFill>
                  <a:srgbClr val="212121"/>
                </a:solidFill>
                <a:latin typeface="+mn-lt"/>
              </a:rPr>
              <a:t>He generally matches the physical description from the paperwork that was found inside the truck.</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Tree>
    <p:extLst>
      <p:ext uri="{BB962C8B-B14F-4D97-AF65-F5344CB8AC3E}">
        <p14:creationId xmlns:p14="http://schemas.microsoft.com/office/powerpoint/2010/main" val="339630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Ashton - 10:22:23, 2.02 PM">
            <a:hlinkClick r:id="" action="ppaction://media"/>
            <a:extLst>
              <a:ext uri="{FF2B5EF4-FFF2-40B4-BE49-F238E27FC236}">
                <a16:creationId xmlns:a16="http://schemas.microsoft.com/office/drawing/2014/main" id="{4077ABED-204E-AD5D-11C7-32C21C646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1875" y="292495"/>
            <a:ext cx="812800" cy="812800"/>
          </a:xfrm>
          <a:prstGeom prst="rect">
            <a:avLst/>
          </a:prstGeom>
        </p:spPr>
      </p:pic>
      <p:sp>
        <p:nvSpPr>
          <p:cNvPr id="2" name="TextBox 1">
            <a:extLst>
              <a:ext uri="{FF2B5EF4-FFF2-40B4-BE49-F238E27FC236}">
                <a16:creationId xmlns:a16="http://schemas.microsoft.com/office/drawing/2014/main" id="{C1A32F24-8D39-DD69-972F-E429F6283A92}"/>
              </a:ext>
            </a:extLst>
          </p:cNvPr>
          <p:cNvSpPr txBox="1"/>
          <p:nvPr/>
        </p:nvSpPr>
        <p:spPr>
          <a:xfrm>
            <a:off x="607670" y="292495"/>
            <a:ext cx="8368497" cy="6229398"/>
          </a:xfrm>
          <a:prstGeom prst="rect">
            <a:avLst/>
          </a:prstGeom>
          <a:solidFill>
            <a:schemeClr val="bg1"/>
          </a:solidFill>
        </p:spPr>
        <p:txBody>
          <a:bodyPr wrap="square" rtlCol="0">
            <a:spAutoFit/>
          </a:bodyPr>
          <a:lstStyle/>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OFCR:	</a:t>
            </a:r>
            <a:r>
              <a:rPr lang="en-US" sz="2600" dirty="0">
                <a:latin typeface="Times New Roman" panose="02020603050405020304" pitchFamily="18" charset="0"/>
                <a:cs typeface="Times New Roman" panose="02020603050405020304" pitchFamily="18" charset="0"/>
              </a:rPr>
              <a:t>Come here [Suspect’s Name], put your hands on my car.  Put your hands on my car.</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SUSP:</a:t>
            </a:r>
            <a:r>
              <a:rPr lang="en-US" sz="28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Why?</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OFCR:</a:t>
            </a:r>
            <a:r>
              <a:rPr lang="en-US" sz="28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Put your hands on my car.  </a:t>
            </a:r>
            <a:r>
              <a:rPr lang="en-US" sz="2600" dirty="0">
                <a:highlight>
                  <a:srgbClr val="FFFF00"/>
                </a:highlight>
                <a:latin typeface="Times New Roman" panose="02020603050405020304" pitchFamily="18" charset="0"/>
                <a:cs typeface="Times New Roman" panose="02020603050405020304" pitchFamily="18" charset="0"/>
              </a:rPr>
              <a:t>You’re [Suspect’s Name]?</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SUSP:</a:t>
            </a:r>
            <a:r>
              <a:rPr lang="en-US" sz="2800" dirty="0">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Yes.</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OFCR:</a:t>
            </a:r>
            <a:r>
              <a:rPr lang="en-US" sz="28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Alright, put your hands on my car.  (</a:t>
            </a:r>
            <a:r>
              <a:rPr lang="en-US" sz="2600" i="1" dirty="0">
                <a:latin typeface="Times New Roman" panose="02020603050405020304" pitchFamily="18" charset="0"/>
                <a:cs typeface="Times New Roman" panose="02020603050405020304" pitchFamily="18" charset="0"/>
              </a:rPr>
              <a:t>Searches for weapons</a:t>
            </a:r>
            <a:r>
              <a:rPr lang="en-US" sz="2600" dirty="0">
                <a:latin typeface="Times New Roman" panose="02020603050405020304" pitchFamily="18" charset="0"/>
                <a:cs typeface="Times New Roman" panose="02020603050405020304" pitchFamily="18" charset="0"/>
              </a:rPr>
              <a:t>)</a:t>
            </a:r>
          </a:p>
          <a:p>
            <a:pPr marL="742950" indent="-731838">
              <a:lnSpc>
                <a:spcPct val="90000"/>
              </a:lnSpc>
              <a:spcAft>
                <a:spcPts val="600"/>
              </a:spcAft>
            </a:pPr>
            <a:r>
              <a:rPr lang="en-US" sz="28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Put your hands behind your back right here.</a:t>
            </a:r>
          </a:p>
          <a:p>
            <a:pPr marL="742950" indent="-731838">
              <a:lnSpc>
                <a:spcPct val="90000"/>
              </a:lnSpc>
              <a:spcAft>
                <a:spcPts val="600"/>
              </a:spcAft>
            </a:pPr>
            <a:r>
              <a:rPr lang="en-US" sz="2600" dirty="0">
                <a:latin typeface="Times New Roman" panose="02020603050405020304" pitchFamily="18" charset="0"/>
                <a:cs typeface="Times New Roman" panose="02020603050405020304" pitchFamily="18" charset="0"/>
              </a:rPr>
              <a:t>	60, I show one detained.</a:t>
            </a:r>
          </a:p>
          <a:p>
            <a:pPr marL="742950" indent="-731838">
              <a:lnSpc>
                <a:spcPct val="90000"/>
              </a:lnSpc>
              <a:spcAft>
                <a:spcPts val="600"/>
              </a:spcAft>
            </a:pPr>
            <a:r>
              <a:rPr lang="en-US" sz="2600" dirty="0">
                <a:latin typeface="Times New Roman" panose="02020603050405020304" pitchFamily="18" charset="0"/>
                <a:cs typeface="Times New Roman" panose="02020603050405020304" pitchFamily="18" charset="0"/>
              </a:rPr>
              <a:t>	</a:t>
            </a:r>
            <a:r>
              <a:rPr lang="en-US" sz="2600" dirty="0">
                <a:highlight>
                  <a:srgbClr val="FFFF00"/>
                </a:highlight>
                <a:latin typeface="Times New Roman" panose="02020603050405020304" pitchFamily="18" charset="0"/>
                <a:cs typeface="Times New Roman" panose="02020603050405020304" pitchFamily="18" charset="0"/>
              </a:rPr>
              <a:t>Why’d you run man?</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SUSP:</a:t>
            </a:r>
            <a:r>
              <a:rPr lang="en-US" sz="2800" dirty="0">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I don’t know. Scared.</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OFCR:</a:t>
            </a:r>
            <a:r>
              <a:rPr lang="en-US" sz="2800" dirty="0">
                <a:latin typeface="Times New Roman" panose="02020603050405020304" pitchFamily="18" charset="0"/>
                <a:cs typeface="Times New Roman" panose="02020603050405020304" pitchFamily="18" charset="0"/>
              </a:rPr>
              <a:t>	</a:t>
            </a:r>
            <a:r>
              <a:rPr lang="en-US" sz="2600" dirty="0">
                <a:highlight>
                  <a:srgbClr val="FFFF00"/>
                </a:highlight>
                <a:latin typeface="Times New Roman" panose="02020603050405020304" pitchFamily="18" charset="0"/>
                <a:cs typeface="Times New Roman" panose="02020603050405020304" pitchFamily="18" charset="0"/>
              </a:rPr>
              <a:t>You were scared you were going to get in trouble?</a:t>
            </a:r>
            <a:r>
              <a:rPr lang="en-US" sz="2600" dirty="0">
                <a:latin typeface="Times New Roman" panose="02020603050405020304" pitchFamily="18" charset="0"/>
                <a:cs typeface="Times New Roman" panose="02020603050405020304" pitchFamily="18" charset="0"/>
              </a:rPr>
              <a:t> </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SUSP:</a:t>
            </a:r>
            <a:r>
              <a:rPr lang="en-US" sz="2800" dirty="0">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Yeah.</a:t>
            </a:r>
          </a:p>
          <a:p>
            <a:pPr marL="742950" indent="-731838">
              <a:lnSpc>
                <a:spcPct val="90000"/>
              </a:lnSpc>
              <a:spcAft>
                <a:spcPts val="600"/>
              </a:spcAft>
            </a:pPr>
            <a:r>
              <a:rPr lang="en-US" sz="1200" dirty="0">
                <a:latin typeface="Times New Roman" panose="02020603050405020304" pitchFamily="18" charset="0"/>
                <a:cs typeface="Times New Roman" panose="02020603050405020304" pitchFamily="18" charset="0"/>
              </a:rPr>
              <a:t>OFCR:</a:t>
            </a:r>
            <a:r>
              <a:rPr lang="en-US" sz="28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Bro, it was just a car accident?</a:t>
            </a:r>
          </a:p>
        </p:txBody>
      </p:sp>
      <p:sp>
        <p:nvSpPr>
          <p:cNvPr id="6" name="Title 5">
            <a:extLst>
              <a:ext uri="{FF2B5EF4-FFF2-40B4-BE49-F238E27FC236}">
                <a16:creationId xmlns:a16="http://schemas.microsoft.com/office/drawing/2014/main" id="{9307A730-7E26-E39A-9076-59028F9AFE16}"/>
              </a:ext>
            </a:extLst>
          </p:cNvPr>
          <p:cNvSpPr>
            <a:spLocks noGrp="1"/>
          </p:cNvSpPr>
          <p:nvPr>
            <p:ph type="title"/>
          </p:nvPr>
        </p:nvSpPr>
        <p:spPr>
          <a:xfrm>
            <a:off x="-2150963" y="-1297545"/>
            <a:ext cx="5336123" cy="1143000"/>
          </a:xfrm>
        </p:spPr>
        <p:txBody>
          <a:bodyPr/>
          <a:lstStyle/>
          <a:p>
            <a:r>
              <a:rPr lang="en-US" sz="7200" b="0" dirty="0"/>
              <a:t>Transcript</a:t>
            </a:r>
            <a:endParaRPr lang="en-US" b="0" dirty="0"/>
          </a:p>
        </p:txBody>
      </p:sp>
    </p:spTree>
    <p:extLst>
      <p:ext uri="{BB962C8B-B14F-4D97-AF65-F5344CB8AC3E}">
        <p14:creationId xmlns:p14="http://schemas.microsoft.com/office/powerpoint/2010/main" val="116382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84" fill="hold"/>
                                        <p:tgtEl>
                                          <p:spTgt spid="10"/>
                                        </p:tgtEl>
                                      </p:cBhvr>
                                    </p:cmd>
                                  </p:childTnLst>
                                </p:cTn>
                              </p:par>
                              <p:par>
                                <p:cTn id="7" presetID="1" presetClass="entr" presetSubtype="0" fill="hold" grpId="0" nodeType="withEffect">
                                  <p:stCondLst>
                                    <p:cond delay="9000"/>
                                  </p:stCondLst>
                                  <p:childTnLst>
                                    <p:set>
                                      <p:cBhvr>
                                        <p:cTn id="8"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par>
                                <p:cTn id="9" presetID="1" presetClass="entr" presetSubtype="0" fill="hold" grpId="0" nodeType="withEffect">
                                  <p:stCondLst>
                                    <p:cond delay="900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par>
                                <p:cTn id="11" presetID="1" presetClass="entr" presetSubtype="0" fill="hold" grpId="0" nodeType="withEffect">
                                  <p:stCondLst>
                                    <p:cond delay="9000"/>
                                  </p:stCondLst>
                                  <p:childTnLst>
                                    <p:set>
                                      <p:cBhvr>
                                        <p:cTn id="12"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par>
                                <p:cTn id="13" presetID="1" presetClass="entr" presetSubtype="0" fill="hold" grpId="0" nodeType="withEffect">
                                  <p:stCondLst>
                                    <p:cond delay="9000"/>
                                  </p:stCondLst>
                                  <p:childTnLst>
                                    <p:set>
                                      <p:cBhvr>
                                        <p:cTn id="14"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par>
                                <p:cTn id="15" presetID="1" presetClass="entr" presetSubtype="0" fill="hold" grpId="0" nodeType="withEffect">
                                  <p:stCondLst>
                                    <p:cond delay="18000"/>
                                  </p:stCondLst>
                                  <p:childTnLst>
                                    <p:set>
                                      <p:cBhvr>
                                        <p:cTn id="1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chemeClr val="bg2"/>
                                      </p:to>
                                    </p:animClr>
                                  </p:subTnLst>
                                </p:cTn>
                              </p:par>
                              <p:par>
                                <p:cTn id="17" presetID="1" presetClass="entr" presetSubtype="0" fill="hold" grpId="0" nodeType="withEffect">
                                  <p:stCondLst>
                                    <p:cond delay="18000"/>
                                  </p:stCondLst>
                                  <p:childTnLst>
                                    <p:set>
                                      <p:cBhvr>
                                        <p:cTn id="18"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chemeClr val="bg2"/>
                                      </p:to>
                                    </p:animClr>
                                  </p:subTnLst>
                                </p:cTn>
                              </p:par>
                              <p:par>
                                <p:cTn id="19" presetID="1" presetClass="entr" presetSubtype="0" fill="hold" grpId="0" nodeType="withEffect">
                                  <p:stCondLst>
                                    <p:cond delay="36000"/>
                                  </p:stCondLst>
                                  <p:childTnLst>
                                    <p:set>
                                      <p:cBhvr>
                                        <p:cTn id="2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chemeClr val="bg2"/>
                                      </p:to>
                                    </p:animClr>
                                  </p:subTnLst>
                                </p:cTn>
                              </p:par>
                              <p:par>
                                <p:cTn id="21" presetID="1" presetClass="entr" presetSubtype="0" fill="hold" grpId="0" nodeType="withEffect">
                                  <p:stCondLst>
                                    <p:cond delay="36000"/>
                                  </p:stCondLst>
                                  <p:childTnLst>
                                    <p:set>
                                      <p:cBhvr>
                                        <p:cTn id="22" dur="1" fill="hold">
                                          <p:stCondLst>
                                            <p:cond delay="0"/>
                                          </p:stCondLst>
                                        </p:cTn>
                                        <p:tgtEl>
                                          <p:spTgt spid="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7" end="7"/>
                                            </p:txEl>
                                          </p:spTgt>
                                        </p:tgtEl>
                                        <p:attrNameLst>
                                          <p:attrName>ppt_c</p:attrName>
                                        </p:attrNameLst>
                                      </p:cBhvr>
                                      <p:to>
                                        <a:schemeClr val="bg2"/>
                                      </p:to>
                                    </p:animClr>
                                  </p:subTnLst>
                                </p:cTn>
                              </p:par>
                              <p:par>
                                <p:cTn id="23" presetID="1" presetClass="entr" presetSubtype="0" fill="hold" grpId="0" nodeType="withEffect">
                                  <p:stCondLst>
                                    <p:cond delay="36000"/>
                                  </p:stCondLst>
                                  <p:childTnLst>
                                    <p:set>
                                      <p:cBhvr>
                                        <p:cTn id="24" dur="1" fill="hold">
                                          <p:stCondLst>
                                            <p:cond delay="0"/>
                                          </p:stCondLst>
                                        </p:cTn>
                                        <p:tgtEl>
                                          <p:spTgt spid="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8" end="8"/>
                                            </p:txEl>
                                          </p:spTgt>
                                        </p:tgtEl>
                                        <p:attrNameLst>
                                          <p:attrName>ppt_c</p:attrName>
                                        </p:attrNameLst>
                                      </p:cBhvr>
                                      <p:to>
                                        <a:schemeClr val="bg2"/>
                                      </p:to>
                                    </p:animClr>
                                  </p:subTnLst>
                                </p:cTn>
                              </p:par>
                              <p:par>
                                <p:cTn id="25" presetID="1" presetClass="entr" presetSubtype="0" fill="hold" grpId="0" nodeType="withEffect">
                                  <p:stCondLst>
                                    <p:cond delay="4300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4300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4300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266700" y="4152543"/>
            <a:ext cx="4076700" cy="1938992"/>
          </a:xfrm>
          <a:prstGeom prst="rect">
            <a:avLst/>
          </a:prstGeom>
          <a:noFill/>
        </p:spPr>
        <p:txBody>
          <a:bodyPr wrap="square" rtlCol="0">
            <a:spAutoFit/>
          </a:bodyPr>
          <a:lstStyle/>
          <a:p>
            <a:pPr>
              <a:spcAft>
                <a:spcPts val="1200"/>
              </a:spcAft>
            </a:pPr>
            <a:r>
              <a:rPr lang="en-US" sz="3000" dirty="0">
                <a:solidFill>
                  <a:srgbClr val="212121"/>
                </a:solidFill>
                <a:latin typeface="+mn-lt"/>
              </a:rPr>
              <a:t>understood that his detention was no longer likely to be temporary and brief?</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4800" kern="1200" dirty="0">
                <a:solidFill>
                  <a:srgbClr val="212121"/>
                </a:solidFill>
                <a:latin typeface="Arial" panose="020B0604020202020204" pitchFamily="34" charset="0"/>
                <a:ea typeface="ＭＳ Ｐゴシック" panose="020B0600070205080204" pitchFamily="34" charset="-128"/>
                <a:cs typeface="+mn-cs"/>
              </a:rPr>
              <a:t>Custody?</a:t>
            </a:r>
            <a:endParaRPr lang="en-US" sz="4800" dirty="0">
              <a:effectLst/>
            </a:endParaRPr>
          </a:p>
        </p:txBody>
      </p:sp>
      <p:sp>
        <p:nvSpPr>
          <p:cNvPr id="2" name="TextBox 1">
            <a:extLst>
              <a:ext uri="{FF2B5EF4-FFF2-40B4-BE49-F238E27FC236}">
                <a16:creationId xmlns:a16="http://schemas.microsoft.com/office/drawing/2014/main" id="{E7977534-F463-26CE-A050-8C781ABF528D}"/>
              </a:ext>
            </a:extLst>
          </p:cNvPr>
          <p:cNvSpPr txBox="1"/>
          <p:nvPr/>
        </p:nvSpPr>
        <p:spPr>
          <a:xfrm>
            <a:off x="4610100" y="4152543"/>
            <a:ext cx="4267200" cy="2400657"/>
          </a:xfrm>
          <a:prstGeom prst="rect">
            <a:avLst/>
          </a:prstGeom>
          <a:noFill/>
        </p:spPr>
        <p:txBody>
          <a:bodyPr wrap="square" rtlCol="0">
            <a:spAutoFit/>
          </a:bodyPr>
          <a:lstStyle/>
          <a:p>
            <a:pPr>
              <a:spcAft>
                <a:spcPts val="1200"/>
              </a:spcAft>
            </a:pPr>
            <a:r>
              <a:rPr lang="en-US" sz="3000" dirty="0">
                <a:solidFill>
                  <a:srgbClr val="212121"/>
                </a:solidFill>
                <a:latin typeface="+mn-lt"/>
              </a:rPr>
              <a:t>believed that his freedom of movement was restrained to the degree associated with a formal arrest?</a:t>
            </a:r>
          </a:p>
        </p:txBody>
      </p:sp>
      <p:sp>
        <p:nvSpPr>
          <p:cNvPr id="3" name="TextBox 2">
            <a:extLst>
              <a:ext uri="{FF2B5EF4-FFF2-40B4-BE49-F238E27FC236}">
                <a16:creationId xmlns:a16="http://schemas.microsoft.com/office/drawing/2014/main" id="{0AD59620-4BF6-759B-02F4-9394FC5B3A17}"/>
              </a:ext>
            </a:extLst>
          </p:cNvPr>
          <p:cNvSpPr txBox="1"/>
          <p:nvPr/>
        </p:nvSpPr>
        <p:spPr>
          <a:xfrm>
            <a:off x="266700" y="1581201"/>
            <a:ext cx="4076700" cy="1723549"/>
          </a:xfrm>
          <a:prstGeom prst="rect">
            <a:avLst/>
          </a:prstGeom>
          <a:noFill/>
        </p:spPr>
        <p:txBody>
          <a:bodyPr wrap="square" rtlCol="0">
            <a:spAutoFit/>
          </a:bodyPr>
          <a:lstStyle/>
          <a:p>
            <a:pPr>
              <a:spcAft>
                <a:spcPts val="1200"/>
              </a:spcAft>
            </a:pPr>
            <a:r>
              <a:rPr lang="en-US" sz="3200" dirty="0">
                <a:solidFill>
                  <a:srgbClr val="212121"/>
                </a:solidFill>
                <a:latin typeface="+mn-lt"/>
              </a:rPr>
              <a:t>D ordered to put his hands on the car </a:t>
            </a:r>
          </a:p>
          <a:p>
            <a:pPr>
              <a:spcAft>
                <a:spcPts val="1200"/>
              </a:spcAft>
            </a:pPr>
            <a:r>
              <a:rPr lang="en-US" sz="3200" dirty="0">
                <a:solidFill>
                  <a:srgbClr val="212121"/>
                </a:solidFill>
                <a:latin typeface="+mn-lt"/>
              </a:rPr>
              <a:t>Placed in handcuffs</a:t>
            </a:r>
          </a:p>
        </p:txBody>
      </p:sp>
      <p:sp>
        <p:nvSpPr>
          <p:cNvPr id="6" name="TextBox 5">
            <a:extLst>
              <a:ext uri="{FF2B5EF4-FFF2-40B4-BE49-F238E27FC236}">
                <a16:creationId xmlns:a16="http://schemas.microsoft.com/office/drawing/2014/main" id="{CB7372EF-1D5B-11F2-BEA8-3ECF627AF9E3}"/>
              </a:ext>
            </a:extLst>
          </p:cNvPr>
          <p:cNvSpPr txBox="1"/>
          <p:nvPr/>
        </p:nvSpPr>
        <p:spPr>
          <a:xfrm>
            <a:off x="4533900" y="1627609"/>
            <a:ext cx="4076700" cy="1569660"/>
          </a:xfrm>
          <a:prstGeom prst="rect">
            <a:avLst/>
          </a:prstGeom>
          <a:noFill/>
        </p:spPr>
        <p:txBody>
          <a:bodyPr wrap="square" rtlCol="0">
            <a:spAutoFit/>
          </a:bodyPr>
          <a:lstStyle/>
          <a:p>
            <a:pPr>
              <a:spcAft>
                <a:spcPts val="1200"/>
              </a:spcAft>
            </a:pPr>
            <a:r>
              <a:rPr lang="en-US" sz="3200" dirty="0">
                <a:solidFill>
                  <a:srgbClr val="212121"/>
                </a:solidFill>
                <a:latin typeface="+mn-lt"/>
              </a:rPr>
              <a:t>Officer reports he has “got him detained.”</a:t>
            </a:r>
          </a:p>
        </p:txBody>
      </p:sp>
      <p:sp>
        <p:nvSpPr>
          <p:cNvPr id="7" name="TextBox 6">
            <a:extLst>
              <a:ext uri="{FF2B5EF4-FFF2-40B4-BE49-F238E27FC236}">
                <a16:creationId xmlns:a16="http://schemas.microsoft.com/office/drawing/2014/main" id="{B6B21DCE-32DC-CE18-4C0E-CFDD6B0C0956}"/>
              </a:ext>
            </a:extLst>
          </p:cNvPr>
          <p:cNvSpPr txBox="1"/>
          <p:nvPr/>
        </p:nvSpPr>
        <p:spPr>
          <a:xfrm>
            <a:off x="931653" y="3450566"/>
            <a:ext cx="6712671" cy="584775"/>
          </a:xfrm>
          <a:prstGeom prst="rect">
            <a:avLst/>
          </a:prstGeom>
          <a:noFill/>
        </p:spPr>
        <p:txBody>
          <a:bodyPr wrap="none" rtlCol="0">
            <a:spAutoFit/>
          </a:bodyPr>
          <a:lstStyle/>
          <a:p>
            <a:r>
              <a:rPr lang="en-US" sz="3200" dirty="0">
                <a:solidFill>
                  <a:srgbClr val="212121"/>
                </a:solidFill>
                <a:latin typeface="+mn-lt"/>
              </a:rPr>
              <a:t>Would a reasonable person have —</a:t>
            </a:r>
            <a:endParaRPr lang="en-US" sz="3200" dirty="0"/>
          </a:p>
        </p:txBody>
      </p:sp>
    </p:spTree>
    <p:extLst>
      <p:ext uri="{BB962C8B-B14F-4D97-AF65-F5344CB8AC3E}">
        <p14:creationId xmlns:p14="http://schemas.microsoft.com/office/powerpoint/2010/main" val="230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build="p"/>
      <p:bldP spid="3" grpId="0" uiExpand="1" build="p"/>
      <p:bldP spid="6" grpId="0" uiExpand="1"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08A29-71D0-83A8-082B-CC6B04A91E1E}"/>
              </a:ext>
            </a:extLst>
          </p:cNvPr>
          <p:cNvSpPr txBox="1"/>
          <p:nvPr/>
        </p:nvSpPr>
        <p:spPr>
          <a:xfrm>
            <a:off x="533400" y="1920895"/>
            <a:ext cx="8280816" cy="3108543"/>
          </a:xfrm>
          <a:prstGeom prst="rect">
            <a:avLst/>
          </a:prstGeom>
          <a:noFill/>
        </p:spPr>
        <p:txBody>
          <a:bodyPr wrap="square" rtlCol="0">
            <a:spAutoFit/>
          </a:bodyPr>
          <a:lstStyle/>
          <a:p>
            <a:pPr marL="2120900" indent="-2120900">
              <a:spcAft>
                <a:spcPts val="2400"/>
              </a:spcAft>
            </a:pPr>
            <a:r>
              <a:rPr lang="en-US" sz="3600" dirty="0">
                <a:latin typeface="+mn-lt"/>
              </a:rPr>
              <a:t>Officers talk amongst themselves —</a:t>
            </a:r>
          </a:p>
          <a:p>
            <a:pPr marL="2120900" indent="-2120900">
              <a:spcAft>
                <a:spcPts val="2400"/>
              </a:spcAft>
            </a:pPr>
            <a:r>
              <a:rPr lang="en-US" sz="4000" dirty="0">
                <a:latin typeface="+mn-lt"/>
              </a:rPr>
              <a:t>Officers:	Did he admit to you that he was driving the car?”</a:t>
            </a:r>
          </a:p>
          <a:p>
            <a:pPr marL="2120900" indent="-2120900">
              <a:spcAft>
                <a:spcPts val="2400"/>
              </a:spcAft>
            </a:pPr>
            <a:r>
              <a:rPr lang="en-US" sz="4000" dirty="0">
                <a:latin typeface="+mn-lt"/>
              </a:rPr>
              <a:t>Officer:	Oh yeah.</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635208" y="-1763843"/>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Tree>
    <p:extLst>
      <p:ext uri="{BB962C8B-B14F-4D97-AF65-F5344CB8AC3E}">
        <p14:creationId xmlns:p14="http://schemas.microsoft.com/office/powerpoint/2010/main" val="113464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2100-8F89-08B6-1485-4C869299B770}"/>
              </a:ext>
            </a:extLst>
          </p:cNvPr>
          <p:cNvSpPr>
            <a:spLocks noGrp="1"/>
          </p:cNvSpPr>
          <p:nvPr>
            <p:ph type="title"/>
          </p:nvPr>
        </p:nvSpPr>
        <p:spPr>
          <a:xfrm>
            <a:off x="749508" y="609600"/>
            <a:ext cx="6868905" cy="1143000"/>
          </a:xfrm>
        </p:spPr>
        <p:txBody>
          <a:bodyPr/>
          <a:lstStyle/>
          <a:p>
            <a:r>
              <a:rPr lang="en-US" b="0" dirty="0"/>
              <a:t>Warnings Given</a:t>
            </a:r>
          </a:p>
        </p:txBody>
      </p:sp>
      <p:graphicFrame>
        <p:nvGraphicFramePr>
          <p:cNvPr id="7" name="Table 7">
            <a:extLst>
              <a:ext uri="{FF2B5EF4-FFF2-40B4-BE49-F238E27FC236}">
                <a16:creationId xmlns:a16="http://schemas.microsoft.com/office/drawing/2014/main" id="{EF33A7AF-5E59-55C4-8DB5-CA5F0DA31799}"/>
              </a:ext>
            </a:extLst>
          </p:cNvPr>
          <p:cNvGraphicFramePr>
            <a:graphicFrameLocks noGrp="1"/>
          </p:cNvGraphicFramePr>
          <p:nvPr>
            <p:extLst>
              <p:ext uri="{D42A27DB-BD31-4B8C-83A1-F6EECF244321}">
                <p14:modId xmlns:p14="http://schemas.microsoft.com/office/powerpoint/2010/main" val="2285778070"/>
              </p:ext>
            </p:extLst>
          </p:nvPr>
        </p:nvGraphicFramePr>
        <p:xfrm>
          <a:off x="464696" y="1576883"/>
          <a:ext cx="8349521" cy="4724400"/>
        </p:xfrm>
        <a:graphic>
          <a:graphicData uri="http://schemas.openxmlformats.org/drawingml/2006/table">
            <a:tbl>
              <a:tblPr firstRow="1" bandRow="1">
                <a:tableStyleId>{5C22544A-7EE6-4342-B048-85BDC9FD1C3A}</a:tableStyleId>
              </a:tblPr>
              <a:tblGrid>
                <a:gridCol w="1469036">
                  <a:extLst>
                    <a:ext uri="{9D8B030D-6E8A-4147-A177-3AD203B41FA5}">
                      <a16:colId xmlns:a16="http://schemas.microsoft.com/office/drawing/2014/main" val="1875346976"/>
                    </a:ext>
                  </a:extLst>
                </a:gridCol>
                <a:gridCol w="6880485">
                  <a:extLst>
                    <a:ext uri="{9D8B030D-6E8A-4147-A177-3AD203B41FA5}">
                      <a16:colId xmlns:a16="http://schemas.microsoft.com/office/drawing/2014/main" val="1088536552"/>
                    </a:ext>
                  </a:extLst>
                </a:gridCol>
              </a:tblGrid>
              <a:tr h="370840">
                <a:tc>
                  <a:txBody>
                    <a:bodyPr/>
                    <a:lstStyle/>
                    <a:p>
                      <a:endParaRPr lang="en-US" sz="2600" dirty="0"/>
                    </a:p>
                  </a:txBody>
                  <a:tcPr/>
                </a:tc>
                <a:tc>
                  <a:txBody>
                    <a:bodyPr/>
                    <a:lstStyle/>
                    <a:p>
                      <a:endParaRPr lang="en-US" sz="2600" dirty="0"/>
                    </a:p>
                  </a:txBody>
                  <a:tcPr/>
                </a:tc>
                <a:extLst>
                  <a:ext uri="{0D108BD9-81ED-4DB2-BD59-A6C34878D82A}">
                    <a16:rowId xmlns:a16="http://schemas.microsoft.com/office/drawing/2014/main" val="2522136380"/>
                  </a:ext>
                </a:extLst>
              </a:tr>
              <a:tr h="370840">
                <a:tc>
                  <a:txBody>
                    <a:bodyPr/>
                    <a:lstStyle/>
                    <a:p>
                      <a:endParaRPr lang="en-US" sz="2600" dirty="0"/>
                    </a:p>
                  </a:txBody>
                  <a:tcPr/>
                </a:tc>
                <a:tc>
                  <a:txBody>
                    <a:bodyPr/>
                    <a:lstStyle/>
                    <a:p>
                      <a:r>
                        <a:rPr lang="en-US" sz="2600" dirty="0"/>
                        <a:t>Minutes Later …</a:t>
                      </a:r>
                    </a:p>
                  </a:txBody>
                  <a:tcPr/>
                </a:tc>
                <a:extLst>
                  <a:ext uri="{0D108BD9-81ED-4DB2-BD59-A6C34878D82A}">
                    <a16:rowId xmlns:a16="http://schemas.microsoft.com/office/drawing/2014/main" val="2662015872"/>
                  </a:ext>
                </a:extLst>
              </a:tr>
              <a:tr h="370840">
                <a:tc>
                  <a:txBody>
                    <a:bodyPr/>
                    <a:lstStyle/>
                    <a:p>
                      <a:r>
                        <a:rPr lang="en-US" sz="2600" dirty="0"/>
                        <a:t>Trooper:</a:t>
                      </a:r>
                    </a:p>
                  </a:txBody>
                  <a:tcPr/>
                </a:tc>
                <a:tc>
                  <a:txBody>
                    <a:bodyPr/>
                    <a:lstStyle/>
                    <a:p>
                      <a:r>
                        <a:rPr lang="en-US" sz="2600" b="1" dirty="0"/>
                        <a:t>I’m </a:t>
                      </a:r>
                      <a:r>
                        <a:rPr lang="en-US" sz="2600" b="1" dirty="0" err="1"/>
                        <a:t>gonna</a:t>
                      </a:r>
                      <a:r>
                        <a:rPr lang="en-US" sz="2600" b="1" baseline="0" dirty="0"/>
                        <a:t> read you your rights. </a:t>
                      </a:r>
                      <a:r>
                        <a:rPr lang="en-US" sz="2600" baseline="0" dirty="0"/>
                        <a:t>You didn’t </a:t>
                      </a:r>
                      <a:r>
                        <a:rPr lang="en-US" sz="2600" baseline="0" dirty="0">
                          <a:solidFill>
                            <a:schemeClr val="bg1">
                              <a:lumMod val="50000"/>
                            </a:schemeClr>
                          </a:solidFill>
                        </a:rPr>
                        <a:t>comply with the requirements, meaning you </a:t>
                      </a:r>
                      <a:r>
                        <a:rPr lang="en-US" sz="2600" baseline="0" dirty="0">
                          <a:solidFill>
                            <a:schemeClr val="bg1">
                              <a:lumMod val="65000"/>
                            </a:schemeClr>
                          </a:solidFill>
                        </a:rPr>
                        <a:t>need to stay there, give your information.  So </a:t>
                      </a:r>
                      <a:r>
                        <a:rPr lang="en-US" sz="2600" baseline="0" dirty="0">
                          <a:solidFill>
                            <a:schemeClr val="bg1">
                              <a:lumMod val="75000"/>
                            </a:schemeClr>
                          </a:solidFill>
                        </a:rPr>
                        <a:t>you hit the house and then you left.  That’s a </a:t>
                      </a:r>
                      <a:r>
                        <a:rPr lang="en-US" sz="2600" baseline="0" dirty="0">
                          <a:solidFill>
                            <a:schemeClr val="bg1">
                              <a:lumMod val="85000"/>
                            </a:schemeClr>
                          </a:solidFill>
                        </a:rPr>
                        <a:t>class B misdemeanor.  Duty on striking a structure, that kind of thing.  Class B misdemeanor.  The second is you ran on foot.  That’s also a misdemeanor. </a:t>
                      </a:r>
                      <a:endParaRPr lang="en-US" sz="2600" dirty="0">
                        <a:solidFill>
                          <a:schemeClr val="bg1">
                            <a:lumMod val="85000"/>
                          </a:schemeClr>
                        </a:solidFill>
                      </a:endParaRPr>
                    </a:p>
                  </a:txBody>
                  <a:tcPr/>
                </a:tc>
                <a:extLst>
                  <a:ext uri="{0D108BD9-81ED-4DB2-BD59-A6C34878D82A}">
                    <a16:rowId xmlns:a16="http://schemas.microsoft.com/office/drawing/2014/main" val="393009449"/>
                  </a:ext>
                </a:extLst>
              </a:tr>
              <a:tr h="370840">
                <a:tc>
                  <a:txBody>
                    <a:bodyPr/>
                    <a:lstStyle/>
                    <a:p>
                      <a:endParaRPr lang="en-US" sz="2600" dirty="0"/>
                    </a:p>
                  </a:txBody>
                  <a:tcPr/>
                </a:tc>
                <a:tc>
                  <a:txBody>
                    <a:bodyPr/>
                    <a:lstStyle/>
                    <a:p>
                      <a:endParaRPr lang="en-US" sz="2600" dirty="0">
                        <a:highlight>
                          <a:srgbClr val="FFFF00"/>
                        </a:highlight>
                      </a:endParaRPr>
                    </a:p>
                  </a:txBody>
                  <a:tcPr/>
                </a:tc>
                <a:extLst>
                  <a:ext uri="{0D108BD9-81ED-4DB2-BD59-A6C34878D82A}">
                    <a16:rowId xmlns:a16="http://schemas.microsoft.com/office/drawing/2014/main" val="3512594397"/>
                  </a:ext>
                </a:extLst>
              </a:tr>
            </a:tbl>
          </a:graphicData>
        </a:graphic>
      </p:graphicFrame>
      <p:sp>
        <p:nvSpPr>
          <p:cNvPr id="4" name="TextBox 3">
            <a:extLst>
              <a:ext uri="{FF2B5EF4-FFF2-40B4-BE49-F238E27FC236}">
                <a16:creationId xmlns:a16="http://schemas.microsoft.com/office/drawing/2014/main" id="{D655A3BE-4449-024E-B2C9-230A6FE83A54}"/>
              </a:ext>
            </a:extLst>
          </p:cNvPr>
          <p:cNvSpPr txBox="1"/>
          <p:nvPr/>
        </p:nvSpPr>
        <p:spPr>
          <a:xfrm>
            <a:off x="1941226" y="5839618"/>
            <a:ext cx="6528217" cy="461665"/>
          </a:xfrm>
          <a:prstGeom prst="rect">
            <a:avLst/>
          </a:prstGeom>
          <a:noFill/>
        </p:spPr>
        <p:txBody>
          <a:bodyPr wrap="square">
            <a:spAutoFit/>
          </a:bodyPr>
          <a:lstStyle/>
          <a:p>
            <a:r>
              <a:rPr lang="en-US" sz="2400" dirty="0">
                <a:highlight>
                  <a:srgbClr val="FFFF00"/>
                </a:highlight>
                <a:latin typeface="+mn-lt"/>
              </a:rPr>
              <a:t>So here’s what I want to know, why’d you run? </a:t>
            </a:r>
          </a:p>
        </p:txBody>
      </p:sp>
    </p:spTree>
    <p:extLst>
      <p:ext uri="{BB962C8B-B14F-4D97-AF65-F5344CB8AC3E}">
        <p14:creationId xmlns:p14="http://schemas.microsoft.com/office/powerpoint/2010/main" val="41297572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909B-F75D-4521-8909-627E577970DF}"/>
              </a:ext>
            </a:extLst>
          </p:cNvPr>
          <p:cNvSpPr>
            <a:spLocks noGrp="1"/>
          </p:cNvSpPr>
          <p:nvPr>
            <p:ph type="title"/>
          </p:nvPr>
        </p:nvSpPr>
        <p:spPr>
          <a:xfrm>
            <a:off x="481013" y="1000125"/>
            <a:ext cx="8391524" cy="1143000"/>
          </a:xfrm>
        </p:spPr>
        <p:txBody>
          <a:bodyPr/>
          <a:lstStyle/>
          <a:p>
            <a:pPr>
              <a:lnSpc>
                <a:spcPct val="100000"/>
              </a:lnSpc>
            </a:pPr>
            <a:r>
              <a:rPr lang="en-US" sz="4000" cap="all" dirty="0"/>
              <a:t>What is the </a:t>
            </a:r>
            <a:r>
              <a:rPr lang="en-US" sz="4000" cap="all" dirty="0" err="1"/>
              <a:t>Two-steP</a:t>
            </a:r>
            <a:r>
              <a:rPr lang="en-US" sz="4000" cap="all" dirty="0"/>
              <a:t> interrogation technique?</a:t>
            </a:r>
            <a:endParaRPr lang="en-US" sz="4000" dirty="0"/>
          </a:p>
        </p:txBody>
      </p:sp>
      <p:sp>
        <p:nvSpPr>
          <p:cNvPr id="3" name="TextBox 2">
            <a:extLst>
              <a:ext uri="{FF2B5EF4-FFF2-40B4-BE49-F238E27FC236}">
                <a16:creationId xmlns:a16="http://schemas.microsoft.com/office/drawing/2014/main" id="{ED8934B0-D6A9-08AC-7EE3-D57B98168E05}"/>
              </a:ext>
            </a:extLst>
          </p:cNvPr>
          <p:cNvSpPr txBox="1"/>
          <p:nvPr/>
        </p:nvSpPr>
        <p:spPr>
          <a:xfrm>
            <a:off x="481013" y="2495550"/>
            <a:ext cx="8024811" cy="4154984"/>
          </a:xfrm>
          <a:prstGeom prst="rect">
            <a:avLst/>
          </a:prstGeom>
          <a:noFill/>
        </p:spPr>
        <p:txBody>
          <a:bodyPr wrap="square" rtlCol="0">
            <a:spAutoFit/>
          </a:bodyPr>
          <a:lstStyle/>
          <a:p>
            <a:pPr marL="1885950" indent="-1885950">
              <a:spcAft>
                <a:spcPts val="2400"/>
              </a:spcAft>
            </a:pPr>
            <a:r>
              <a:rPr lang="en-US" sz="3200" dirty="0">
                <a:latin typeface="+mn-lt"/>
              </a:rPr>
              <a:t>STEP 1:	Law Enforcement withholds </a:t>
            </a:r>
            <a:r>
              <a:rPr lang="en-US" sz="3200" i="1" dirty="0">
                <a:latin typeface="+mn-lt"/>
              </a:rPr>
              <a:t>Miranda</a:t>
            </a:r>
            <a:r>
              <a:rPr lang="en-US" sz="3200" dirty="0">
                <a:latin typeface="+mn-lt"/>
              </a:rPr>
              <a:t> warnings until an arrestee confesses, and then</a:t>
            </a:r>
          </a:p>
          <a:p>
            <a:pPr marL="1885950" indent="-1885950">
              <a:spcAft>
                <a:spcPts val="2400"/>
              </a:spcAft>
            </a:pPr>
            <a:r>
              <a:rPr lang="en-US" sz="3200" dirty="0">
                <a:latin typeface="+mn-lt"/>
              </a:rPr>
              <a:t>STEP 2:	Provides </a:t>
            </a:r>
            <a:r>
              <a:rPr lang="en-US" sz="3200" i="1" dirty="0">
                <a:latin typeface="+mn-lt"/>
              </a:rPr>
              <a:t>Miranda</a:t>
            </a:r>
            <a:r>
              <a:rPr lang="en-US" sz="3200" dirty="0">
                <a:latin typeface="+mn-lt"/>
              </a:rPr>
              <a:t> warnings and elicit a second confession.</a:t>
            </a:r>
          </a:p>
          <a:p>
            <a:pPr marL="7938" indent="-7938">
              <a:spcAft>
                <a:spcPts val="2400"/>
              </a:spcAft>
            </a:pPr>
            <a:r>
              <a:rPr lang="en-US" sz="3200" dirty="0">
                <a:latin typeface="+mn-lt"/>
              </a:rPr>
              <a:t>Two Statements – </a:t>
            </a:r>
            <a:br>
              <a:rPr lang="en-US" sz="3200" dirty="0">
                <a:latin typeface="+mn-lt"/>
              </a:rPr>
            </a:br>
            <a:r>
              <a:rPr lang="en-US" sz="3200" dirty="0">
                <a:latin typeface="+mn-lt"/>
              </a:rPr>
              <a:t>Pre-Miranda </a:t>
            </a:r>
            <a:r>
              <a:rPr lang="en-US" sz="3200" dirty="0" err="1">
                <a:latin typeface="+mn-lt"/>
              </a:rPr>
              <a:t>Stmt</a:t>
            </a:r>
            <a:r>
              <a:rPr lang="en-US" sz="3200" dirty="0">
                <a:latin typeface="+mn-lt"/>
              </a:rPr>
              <a:t> and Post-Warning Stmt.</a:t>
            </a:r>
          </a:p>
        </p:txBody>
      </p:sp>
    </p:spTree>
    <p:extLst>
      <p:ext uri="{BB962C8B-B14F-4D97-AF65-F5344CB8AC3E}">
        <p14:creationId xmlns:p14="http://schemas.microsoft.com/office/powerpoint/2010/main" val="322521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2100-8F89-08B6-1485-4C869299B770}"/>
              </a:ext>
            </a:extLst>
          </p:cNvPr>
          <p:cNvSpPr>
            <a:spLocks noGrp="1"/>
          </p:cNvSpPr>
          <p:nvPr>
            <p:ph type="title"/>
          </p:nvPr>
        </p:nvSpPr>
        <p:spPr>
          <a:xfrm>
            <a:off x="749508" y="609600"/>
            <a:ext cx="6868905" cy="1143000"/>
          </a:xfrm>
        </p:spPr>
        <p:txBody>
          <a:bodyPr/>
          <a:lstStyle/>
          <a:p>
            <a:r>
              <a:rPr lang="en-US" b="0" dirty="0"/>
              <a:t>Post-Warning Statement</a:t>
            </a:r>
          </a:p>
        </p:txBody>
      </p:sp>
      <p:sp>
        <p:nvSpPr>
          <p:cNvPr id="3" name="TextBox 2">
            <a:extLst>
              <a:ext uri="{FF2B5EF4-FFF2-40B4-BE49-F238E27FC236}">
                <a16:creationId xmlns:a16="http://schemas.microsoft.com/office/drawing/2014/main" id="{6A98C526-53BD-5B11-CF6E-8DC30BA3086A}"/>
              </a:ext>
            </a:extLst>
          </p:cNvPr>
          <p:cNvSpPr txBox="1"/>
          <p:nvPr/>
        </p:nvSpPr>
        <p:spPr>
          <a:xfrm>
            <a:off x="434715" y="1752600"/>
            <a:ext cx="8484432" cy="1384995"/>
          </a:xfrm>
          <a:prstGeom prst="rect">
            <a:avLst/>
          </a:prstGeom>
          <a:noFill/>
        </p:spPr>
        <p:txBody>
          <a:bodyPr wrap="square" rtlCol="0">
            <a:spAutoFit/>
          </a:bodyPr>
          <a:lstStyle/>
          <a:p>
            <a:pPr>
              <a:spcAft>
                <a:spcPts val="1200"/>
              </a:spcAft>
            </a:pPr>
            <a:r>
              <a:rPr lang="en-US" sz="2800" dirty="0">
                <a:latin typeface="+mn-lt"/>
              </a:rPr>
              <a:t>D was confronted with his pre-warning statement and then made several incriminating admissions during the post warning statement:</a:t>
            </a:r>
          </a:p>
        </p:txBody>
      </p:sp>
      <p:sp>
        <p:nvSpPr>
          <p:cNvPr id="5" name="TextBox 4">
            <a:extLst>
              <a:ext uri="{FF2B5EF4-FFF2-40B4-BE49-F238E27FC236}">
                <a16:creationId xmlns:a16="http://schemas.microsoft.com/office/drawing/2014/main" id="{61FAF07F-079C-BC41-B47A-B0B99D3E00F3}"/>
              </a:ext>
            </a:extLst>
          </p:cNvPr>
          <p:cNvSpPr txBox="1"/>
          <p:nvPr/>
        </p:nvSpPr>
        <p:spPr>
          <a:xfrm>
            <a:off x="434716" y="3283749"/>
            <a:ext cx="3717560" cy="3323987"/>
          </a:xfrm>
          <a:prstGeom prst="rect">
            <a:avLst/>
          </a:prstGeom>
          <a:noFill/>
        </p:spPr>
        <p:txBody>
          <a:bodyPr wrap="square" rtlCol="0">
            <a:spAutoFit/>
          </a:bodyPr>
          <a:lstStyle/>
          <a:p>
            <a:pPr>
              <a:spcAft>
                <a:spcPts val="1200"/>
              </a:spcAft>
            </a:pPr>
            <a:r>
              <a:rPr lang="en-US" sz="3000" dirty="0">
                <a:latin typeface="+mn-lt"/>
              </a:rPr>
              <a:t>He was the driver that evaded in MV,</a:t>
            </a:r>
          </a:p>
          <a:p>
            <a:pPr>
              <a:spcAft>
                <a:spcPts val="1200"/>
              </a:spcAft>
            </a:pPr>
            <a:r>
              <a:rPr lang="en-US" sz="3000" dirty="0">
                <a:latin typeface="+mn-lt"/>
              </a:rPr>
              <a:t>He ran </a:t>
            </a:r>
            <a:r>
              <a:rPr lang="en-US" sz="3000" dirty="0" err="1">
                <a:latin typeface="+mn-lt"/>
              </a:rPr>
              <a:t>bc</a:t>
            </a:r>
            <a:r>
              <a:rPr lang="en-US" sz="3000" dirty="0">
                <a:latin typeface="+mn-lt"/>
              </a:rPr>
              <a:t> he was scared,</a:t>
            </a:r>
          </a:p>
          <a:p>
            <a:pPr>
              <a:spcAft>
                <a:spcPts val="1200"/>
              </a:spcAft>
            </a:pPr>
            <a:r>
              <a:rPr lang="en-US" sz="3000" dirty="0">
                <a:latin typeface="+mn-lt"/>
              </a:rPr>
              <a:t>He hit the house,</a:t>
            </a:r>
          </a:p>
          <a:p>
            <a:endParaRPr lang="en-US" sz="3000" dirty="0"/>
          </a:p>
        </p:txBody>
      </p:sp>
      <p:sp>
        <p:nvSpPr>
          <p:cNvPr id="6" name="TextBox 5">
            <a:extLst>
              <a:ext uri="{FF2B5EF4-FFF2-40B4-BE49-F238E27FC236}">
                <a16:creationId xmlns:a16="http://schemas.microsoft.com/office/drawing/2014/main" id="{B28AE9BC-ECA4-372E-9001-3AF1736562C6}"/>
              </a:ext>
            </a:extLst>
          </p:cNvPr>
          <p:cNvSpPr txBox="1"/>
          <p:nvPr/>
        </p:nvSpPr>
        <p:spPr>
          <a:xfrm>
            <a:off x="4197246" y="3283749"/>
            <a:ext cx="4721901" cy="3170099"/>
          </a:xfrm>
          <a:prstGeom prst="rect">
            <a:avLst/>
          </a:prstGeom>
          <a:noFill/>
        </p:spPr>
        <p:txBody>
          <a:bodyPr wrap="square" rtlCol="0">
            <a:spAutoFit/>
          </a:bodyPr>
          <a:lstStyle/>
          <a:p>
            <a:pPr>
              <a:spcAft>
                <a:spcPts val="1200"/>
              </a:spcAft>
            </a:pPr>
            <a:r>
              <a:rPr lang="en-US" sz="3000" dirty="0">
                <a:latin typeface="+mn-lt"/>
              </a:rPr>
              <a:t>He ran on foot,</a:t>
            </a:r>
          </a:p>
          <a:p>
            <a:pPr>
              <a:spcAft>
                <a:spcPts val="1200"/>
              </a:spcAft>
            </a:pPr>
            <a:r>
              <a:rPr lang="en-US" sz="3000" dirty="0">
                <a:latin typeface="+mn-lt"/>
              </a:rPr>
              <a:t>Also made several false statements about evading to avoid consequences.</a:t>
            </a:r>
          </a:p>
          <a:p>
            <a:pPr>
              <a:spcAft>
                <a:spcPts val="1200"/>
              </a:spcAft>
            </a:pPr>
            <a:r>
              <a:rPr lang="en-US" sz="3000" dirty="0">
                <a:latin typeface="+mn-lt"/>
              </a:rPr>
              <a:t>Then talks about charges and range of punishment.</a:t>
            </a:r>
          </a:p>
        </p:txBody>
      </p:sp>
    </p:spTree>
    <p:extLst>
      <p:ext uri="{BB962C8B-B14F-4D97-AF65-F5344CB8AC3E}">
        <p14:creationId xmlns:p14="http://schemas.microsoft.com/office/powerpoint/2010/main" val="37578794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266700" y="1175177"/>
            <a:ext cx="4076700" cy="5478423"/>
          </a:xfrm>
          <a:prstGeom prst="rect">
            <a:avLst/>
          </a:prstGeom>
          <a:noFill/>
        </p:spPr>
        <p:txBody>
          <a:bodyPr wrap="square" rtlCol="0">
            <a:spAutoFit/>
          </a:bodyPr>
          <a:lstStyle/>
          <a:p>
            <a:pPr>
              <a:spcAft>
                <a:spcPts val="1200"/>
              </a:spcAft>
            </a:pPr>
            <a:r>
              <a:rPr lang="en-US" sz="3000" dirty="0">
                <a:solidFill>
                  <a:srgbClr val="212121"/>
                </a:solidFill>
                <a:latin typeface="+mn-lt"/>
              </a:rPr>
              <a:t>Probable cause related by the officers to D i.e., BOLO with offense and description of suspect;</a:t>
            </a:r>
          </a:p>
          <a:p>
            <a:pPr>
              <a:spcAft>
                <a:spcPts val="1200"/>
              </a:spcAft>
            </a:pPr>
            <a:r>
              <a:rPr lang="en-US" sz="3000" dirty="0">
                <a:solidFill>
                  <a:srgbClr val="212121"/>
                </a:solidFill>
                <a:latin typeface="+mn-lt"/>
              </a:rPr>
              <a:t>More than one Officer present, guns drawn;</a:t>
            </a:r>
          </a:p>
          <a:p>
            <a:pPr>
              <a:spcAft>
                <a:spcPts val="1200"/>
              </a:spcAft>
            </a:pPr>
            <a:r>
              <a:rPr lang="en-US" sz="3000" dirty="0">
                <a:solidFill>
                  <a:srgbClr val="212121"/>
                </a:solidFill>
                <a:latin typeface="+mn-lt"/>
              </a:rPr>
              <a:t>Suspect matched the physical description of the records for the vehicle;</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Was the Suspect in Custody?</a:t>
            </a:r>
            <a:endParaRPr lang="en-US" sz="2800" dirty="0">
              <a:effectLst/>
            </a:endParaRPr>
          </a:p>
        </p:txBody>
      </p:sp>
      <p:sp>
        <p:nvSpPr>
          <p:cNvPr id="2" name="TextBox 1">
            <a:extLst>
              <a:ext uri="{FF2B5EF4-FFF2-40B4-BE49-F238E27FC236}">
                <a16:creationId xmlns:a16="http://schemas.microsoft.com/office/drawing/2014/main" id="{E7977534-F463-26CE-A050-8C781ABF528D}"/>
              </a:ext>
            </a:extLst>
          </p:cNvPr>
          <p:cNvSpPr txBox="1"/>
          <p:nvPr/>
        </p:nvSpPr>
        <p:spPr>
          <a:xfrm>
            <a:off x="4610100" y="1175177"/>
            <a:ext cx="4267200" cy="4555093"/>
          </a:xfrm>
          <a:prstGeom prst="rect">
            <a:avLst/>
          </a:prstGeom>
          <a:noFill/>
        </p:spPr>
        <p:txBody>
          <a:bodyPr wrap="square" rtlCol="0">
            <a:spAutoFit/>
          </a:bodyPr>
          <a:lstStyle/>
          <a:p>
            <a:pPr>
              <a:spcAft>
                <a:spcPts val="1200"/>
              </a:spcAft>
            </a:pPr>
            <a:r>
              <a:rPr lang="en-US" sz="3000" dirty="0">
                <a:solidFill>
                  <a:srgbClr val="212121"/>
                </a:solidFill>
                <a:latin typeface="+mn-lt"/>
              </a:rPr>
              <a:t>Officers’ knowledge of PC manifested to D (investigating Evading MV and asked “Why’d you run?”;</a:t>
            </a:r>
          </a:p>
          <a:p>
            <a:pPr>
              <a:spcAft>
                <a:spcPts val="1200"/>
              </a:spcAft>
            </a:pPr>
            <a:r>
              <a:rPr lang="en-US" sz="3000" dirty="0">
                <a:solidFill>
                  <a:srgbClr val="212121"/>
                </a:solidFill>
                <a:latin typeface="+mn-lt"/>
              </a:rPr>
              <a:t>D had been patted down and handcuffed;</a:t>
            </a:r>
          </a:p>
          <a:p>
            <a:pPr>
              <a:spcAft>
                <a:spcPts val="1200"/>
              </a:spcAft>
            </a:pPr>
            <a:r>
              <a:rPr lang="en-US" sz="3000" dirty="0">
                <a:solidFill>
                  <a:srgbClr val="212121"/>
                </a:solidFill>
                <a:latin typeface="+mn-lt"/>
              </a:rPr>
              <a:t>Officers do not tell D that he is free to leave;</a:t>
            </a:r>
          </a:p>
        </p:txBody>
      </p:sp>
    </p:spTree>
    <p:extLst>
      <p:ext uri="{BB962C8B-B14F-4D97-AF65-F5344CB8AC3E}">
        <p14:creationId xmlns:p14="http://schemas.microsoft.com/office/powerpoint/2010/main" val="11288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256EC5-A60F-5152-AF8C-B87D96DB294C}"/>
              </a:ext>
            </a:extLst>
          </p:cNvPr>
          <p:cNvSpPr txBox="1"/>
          <p:nvPr/>
        </p:nvSpPr>
        <p:spPr>
          <a:xfrm>
            <a:off x="533400" y="2805857"/>
            <a:ext cx="8747760" cy="6832640"/>
          </a:xfrm>
          <a:prstGeom prst="rect">
            <a:avLst/>
          </a:prstGeom>
          <a:noFill/>
        </p:spPr>
        <p:txBody>
          <a:bodyPr wrap="square" rtlCol="0">
            <a:spAutoFit/>
          </a:bodyPr>
          <a:lstStyle/>
          <a:p>
            <a:r>
              <a:rPr lang="en-US" i="1" dirty="0"/>
              <a:t>State v. Francis</a:t>
            </a:r>
            <a:r>
              <a:rPr lang="en-US" dirty="0"/>
              <a:t>, 228 N.C. App. 569, 749 S.E.2d 110 (2013) State conceded that the statement defendant made to Deputy in response to the officer's </a:t>
            </a:r>
            <a:r>
              <a:rPr lang="en-US" sz="3800" b="1" dirty="0"/>
              <a:t>question of why defendant ran </a:t>
            </a:r>
            <a:r>
              <a:rPr lang="en-US" dirty="0"/>
              <a:t>should be suppressed. </a:t>
            </a:r>
            <a:endParaRPr lang="en-US" sz="3200" dirty="0"/>
          </a:p>
          <a:p>
            <a:r>
              <a:rPr lang="en-US" i="1" dirty="0"/>
              <a:t>United States v. Austin</a:t>
            </a:r>
            <a:r>
              <a:rPr lang="en-US" dirty="0"/>
              <a:t>, No. 2:17-CR-00556-DCN, 2018 WL 3093528, at *4 (D.S.C. June 22, 2018) Officer’s direct questions to appellant of </a:t>
            </a:r>
            <a:r>
              <a:rPr lang="en-US" sz="4000" b="1" dirty="0"/>
              <a:t>“why did you run”</a:t>
            </a:r>
            <a:r>
              <a:rPr lang="en-US" sz="4000" dirty="0"/>
              <a:t> </a:t>
            </a:r>
            <a:r>
              <a:rPr lang="en-US" dirty="0"/>
              <a:t>and “do you have drugs on you” fit the definition of interrogation. </a:t>
            </a:r>
            <a:endParaRPr lang="en-US" sz="3200" dirty="0"/>
          </a:p>
          <a:p>
            <a:r>
              <a:rPr lang="en-US" i="1" dirty="0"/>
              <a:t>State v. </a:t>
            </a:r>
            <a:r>
              <a:rPr lang="en-US" i="1" dirty="0" err="1"/>
              <a:t>Melemai</a:t>
            </a:r>
            <a:r>
              <a:rPr lang="en-US" dirty="0"/>
              <a:t>, 64 Haw. 479, 480, 643 P.2d 541, 543 (1982). Officer asked appellant if he had hit anyone with his truck. Appellant answered affirmatively. The officer then asked appellant </a:t>
            </a:r>
            <a:r>
              <a:rPr lang="en-US" sz="4200" b="1" dirty="0"/>
              <a:t>why he ran away. </a:t>
            </a:r>
            <a:r>
              <a:rPr lang="en-US" dirty="0"/>
              <a:t>Appellant responded that he got angry when he saw the jogger and “went for him.” Both questions were asked before Appellant was given </a:t>
            </a:r>
            <a:r>
              <a:rPr lang="en-US" i="1" dirty="0"/>
              <a:t>Miranda </a:t>
            </a:r>
            <a:r>
              <a:rPr lang="en-US" dirty="0"/>
              <a:t>warnings. The trial court granted motion to suppress, ruling that </a:t>
            </a:r>
            <a:r>
              <a:rPr lang="en-US" i="1" dirty="0"/>
              <a:t>Miranda </a:t>
            </a:r>
            <a:r>
              <a:rPr lang="en-US" dirty="0"/>
              <a:t>warnings were required before the police officer could question appellant. </a:t>
            </a:r>
            <a:endParaRPr lang="en-US" sz="3200" dirty="0"/>
          </a:p>
        </p:txBody>
      </p:sp>
      <p:sp>
        <p:nvSpPr>
          <p:cNvPr id="4" name="TextBox 3">
            <a:extLst>
              <a:ext uri="{FF2B5EF4-FFF2-40B4-BE49-F238E27FC236}">
                <a16:creationId xmlns:a16="http://schemas.microsoft.com/office/drawing/2014/main" id="{F71176E4-0526-D5BC-E9E6-255565D58B44}"/>
              </a:ext>
            </a:extLst>
          </p:cNvPr>
          <p:cNvSpPr txBox="1"/>
          <p:nvPr/>
        </p:nvSpPr>
        <p:spPr>
          <a:xfrm>
            <a:off x="533400" y="2805857"/>
            <a:ext cx="8747760" cy="5432256"/>
          </a:xfrm>
          <a:prstGeom prst="rect">
            <a:avLst/>
          </a:prstGeom>
          <a:noFill/>
        </p:spPr>
        <p:txBody>
          <a:bodyPr wrap="square" rtlCol="0">
            <a:spAutoFit/>
          </a:bodyPr>
          <a:lstStyle/>
          <a:p>
            <a:r>
              <a:rPr lang="en-US" i="1" dirty="0"/>
              <a:t>People v Clanton</a:t>
            </a:r>
            <a:r>
              <a:rPr lang="en-US" dirty="0"/>
              <a:t>, 151 AD3d 1576, 1578 [4th Dept 2017] After defendant had been restrained and handcuffed, an officer asked him, </a:t>
            </a:r>
            <a:r>
              <a:rPr lang="en-US" sz="3000" b="1" dirty="0"/>
              <a:t>“[w]</a:t>
            </a:r>
            <a:r>
              <a:rPr lang="en-US" sz="3000" b="1" dirty="0" err="1"/>
              <a:t>hy</a:t>
            </a:r>
            <a:r>
              <a:rPr lang="en-US" sz="3000" b="1" dirty="0"/>
              <a:t> did you run from the car.” </a:t>
            </a:r>
            <a:r>
              <a:rPr lang="en-US" dirty="0"/>
              <a:t>Defendant had been physically restrained and handcuffed after he had fled from an attempted body search. </a:t>
            </a:r>
            <a:endParaRPr lang="en-US" sz="3200" dirty="0"/>
          </a:p>
          <a:p>
            <a:r>
              <a:rPr lang="en-US" i="1" dirty="0"/>
              <a:t>People v. Roberts </a:t>
            </a:r>
            <a:r>
              <a:rPr lang="en-US" dirty="0"/>
              <a:t>(2021) 65 Cal.App.5th 469, 480 [279 Cal.Rptr.3d 878, 889, 65 Cal.App.5th 469, 480], reh'g denied (July 7, 2021), review denied (Sept. 1, 2021). Defendant was clearly in custody at the time he made the statement: he was handcuffed and transferred to a different officer who, without giving a </a:t>
            </a:r>
            <a:r>
              <a:rPr lang="en-US" i="1" dirty="0"/>
              <a:t>Miranda </a:t>
            </a:r>
            <a:r>
              <a:rPr lang="en-US" dirty="0"/>
              <a:t>advisement, asked, </a:t>
            </a:r>
            <a:r>
              <a:rPr lang="en-US" sz="3200" b="1" dirty="0"/>
              <a:t>“Why did you run?”</a:t>
            </a:r>
            <a:r>
              <a:rPr lang="en-US" dirty="0"/>
              <a:t> Asking defendant why he decided to run from police was reasonably likely to produce an incriminating response. Defendant's statement was therefore obtained in violation of </a:t>
            </a:r>
            <a:r>
              <a:rPr lang="en-US" i="1" dirty="0"/>
              <a:t>Miranda </a:t>
            </a:r>
            <a:r>
              <a:rPr lang="en-US" dirty="0"/>
              <a:t>and should not have been admitted. </a:t>
            </a:r>
            <a:endParaRPr lang="en-US" sz="3200" dirty="0"/>
          </a:p>
        </p:txBody>
      </p:sp>
      <p:sp>
        <p:nvSpPr>
          <p:cNvPr id="8" name="TextBox 7">
            <a:extLst>
              <a:ext uri="{FF2B5EF4-FFF2-40B4-BE49-F238E27FC236}">
                <a16:creationId xmlns:a16="http://schemas.microsoft.com/office/drawing/2014/main" id="{5EE2BAF1-7784-0539-1C08-D6D23BF9E873}"/>
              </a:ext>
            </a:extLst>
          </p:cNvPr>
          <p:cNvSpPr txBox="1"/>
          <p:nvPr/>
        </p:nvSpPr>
        <p:spPr>
          <a:xfrm>
            <a:off x="533400" y="2805857"/>
            <a:ext cx="8747760" cy="5062924"/>
          </a:xfrm>
          <a:prstGeom prst="rect">
            <a:avLst/>
          </a:prstGeom>
          <a:noFill/>
        </p:spPr>
        <p:txBody>
          <a:bodyPr wrap="square" rtlCol="0">
            <a:spAutoFit/>
          </a:bodyPr>
          <a:lstStyle/>
          <a:p>
            <a:r>
              <a:rPr lang="en-US" i="1" dirty="0"/>
              <a:t>State v. Leyva</a:t>
            </a:r>
            <a:r>
              <a:rPr lang="en-US" dirty="0"/>
              <a:t>, 906 P.2d 894, 898 (Utah Ct. App. 1995), aff'd in part, </a:t>
            </a:r>
            <a:r>
              <a:rPr lang="en-US" dirty="0" err="1"/>
              <a:t>rev'd</a:t>
            </a:r>
            <a:r>
              <a:rPr lang="en-US" dirty="0"/>
              <a:t> in part, 951 P.2d 738 (Utah 1997) Trial court erred in not suppressing defendant's incriminating statements where trooper asked, </a:t>
            </a:r>
            <a:r>
              <a:rPr lang="en-US" sz="3400" b="1" dirty="0"/>
              <a:t>“So why did you run?”</a:t>
            </a:r>
            <a:r>
              <a:rPr lang="en-US" sz="2800" b="1" dirty="0"/>
              <a:t> </a:t>
            </a:r>
            <a:r>
              <a:rPr lang="en-US" dirty="0"/>
              <a:t>and defendant responded, “The plates are on the wrong car.” Reversed in light of the totality of the circumstances that appellant knowingly and intelligently waived his </a:t>
            </a:r>
            <a:r>
              <a:rPr lang="en-US" i="1" dirty="0"/>
              <a:t>Miranda </a:t>
            </a:r>
            <a:r>
              <a:rPr lang="en-US" dirty="0"/>
              <a:t>rights. </a:t>
            </a:r>
            <a:r>
              <a:rPr lang="en-US" i="1" dirty="0"/>
              <a:t>State v. Leyva</a:t>
            </a:r>
            <a:r>
              <a:rPr lang="en-US" dirty="0"/>
              <a:t>, 951 P.2d 738, 744–45 (Utah 1997). </a:t>
            </a:r>
            <a:endParaRPr lang="en-US" sz="3200" dirty="0"/>
          </a:p>
          <a:p>
            <a:r>
              <a:rPr lang="en-US" i="1" dirty="0"/>
              <a:t>Finney v. State</a:t>
            </a:r>
            <a:r>
              <a:rPr lang="en-US" dirty="0"/>
              <a:t>, 786 N.E.2d 764, 766-67 (Ind. Ct. App. 2003) Trial court abused its discretion in denying Appellant’s motion to strike testimony where after placing appellant into handcuffs and Mirandizing him, officer asked appellant </a:t>
            </a:r>
            <a:r>
              <a:rPr lang="en-US" sz="3600" b="1" dirty="0"/>
              <a:t>“why did you run?” </a:t>
            </a:r>
            <a:r>
              <a:rPr lang="en-US" dirty="0"/>
              <a:t>Appellant responded, “it was a dumb mistake or a stupid mistake.” Court found the question impermissible “police-initiated interrogation.”</a:t>
            </a:r>
          </a:p>
        </p:txBody>
      </p:sp>
      <p:sp>
        <p:nvSpPr>
          <p:cNvPr id="6" name="Rectangle 5">
            <a:extLst>
              <a:ext uri="{FF2B5EF4-FFF2-40B4-BE49-F238E27FC236}">
                <a16:creationId xmlns:a16="http://schemas.microsoft.com/office/drawing/2014/main" id="{3D12F7B8-E12F-567F-C9A5-8024BB6CC14F}"/>
              </a:ext>
            </a:extLst>
          </p:cNvPr>
          <p:cNvSpPr/>
          <p:nvPr/>
        </p:nvSpPr>
        <p:spPr bwMode="auto">
          <a:xfrm>
            <a:off x="0" y="-135463"/>
            <a:ext cx="9144000" cy="294132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lnSpc>
                <a:spcPct val="100000"/>
              </a:lnSpc>
            </a:pPr>
            <a:r>
              <a:rPr kumimoji="1" lang="en-US" sz="3600" kern="1200" dirty="0">
                <a:solidFill>
                  <a:srgbClr val="212121"/>
                </a:solidFill>
                <a:latin typeface="Arial" panose="020B0604020202020204" pitchFamily="34" charset="0"/>
                <a:ea typeface="ＭＳ Ｐゴシック" panose="020B0600070205080204" pitchFamily="34" charset="-128"/>
                <a:cs typeface="+mn-cs"/>
              </a:rPr>
              <a:t>Questions Elicited to Obtain an Incriminating Response?</a:t>
            </a:r>
            <a:endParaRPr lang="en-US" sz="3600" dirty="0">
              <a:effectLst/>
            </a:endParaRPr>
          </a:p>
        </p:txBody>
      </p:sp>
      <p:sp>
        <p:nvSpPr>
          <p:cNvPr id="3" name="TextBox 2">
            <a:extLst>
              <a:ext uri="{FF2B5EF4-FFF2-40B4-BE49-F238E27FC236}">
                <a16:creationId xmlns:a16="http://schemas.microsoft.com/office/drawing/2014/main" id="{233711BF-6407-1BE0-CFB0-2CC6B819C8CD}"/>
              </a:ext>
            </a:extLst>
          </p:cNvPr>
          <p:cNvSpPr txBox="1"/>
          <p:nvPr/>
        </p:nvSpPr>
        <p:spPr>
          <a:xfrm>
            <a:off x="2443772" y="1603887"/>
            <a:ext cx="4693920" cy="1055674"/>
          </a:xfrm>
          <a:custGeom>
            <a:avLst/>
            <a:gdLst>
              <a:gd name="connsiteX0" fmla="*/ 0 w 4693920"/>
              <a:gd name="connsiteY0" fmla="*/ 0 h 1055674"/>
              <a:gd name="connsiteX1" fmla="*/ 539801 w 4693920"/>
              <a:gd name="connsiteY1" fmla="*/ 0 h 1055674"/>
              <a:gd name="connsiteX2" fmla="*/ 985723 w 4693920"/>
              <a:gd name="connsiteY2" fmla="*/ 0 h 1055674"/>
              <a:gd name="connsiteX3" fmla="*/ 1666342 w 4693920"/>
              <a:gd name="connsiteY3" fmla="*/ 0 h 1055674"/>
              <a:gd name="connsiteX4" fmla="*/ 2206142 w 4693920"/>
              <a:gd name="connsiteY4" fmla="*/ 0 h 1055674"/>
              <a:gd name="connsiteX5" fmla="*/ 2745943 w 4693920"/>
              <a:gd name="connsiteY5" fmla="*/ 0 h 1055674"/>
              <a:gd name="connsiteX6" fmla="*/ 3426562 w 4693920"/>
              <a:gd name="connsiteY6" fmla="*/ 0 h 1055674"/>
              <a:gd name="connsiteX7" fmla="*/ 3919423 w 4693920"/>
              <a:gd name="connsiteY7" fmla="*/ 0 h 1055674"/>
              <a:gd name="connsiteX8" fmla="*/ 4693920 w 4693920"/>
              <a:gd name="connsiteY8" fmla="*/ 0 h 1055674"/>
              <a:gd name="connsiteX9" fmla="*/ 4693920 w 4693920"/>
              <a:gd name="connsiteY9" fmla="*/ 548950 h 1055674"/>
              <a:gd name="connsiteX10" fmla="*/ 4693920 w 4693920"/>
              <a:gd name="connsiteY10" fmla="*/ 1055674 h 1055674"/>
              <a:gd name="connsiteX11" fmla="*/ 4107180 w 4693920"/>
              <a:gd name="connsiteY11" fmla="*/ 1055674 h 1055674"/>
              <a:gd name="connsiteX12" fmla="*/ 3567379 w 4693920"/>
              <a:gd name="connsiteY12" fmla="*/ 1055674 h 1055674"/>
              <a:gd name="connsiteX13" fmla="*/ 2886761 w 4693920"/>
              <a:gd name="connsiteY13" fmla="*/ 1055674 h 1055674"/>
              <a:gd name="connsiteX14" fmla="*/ 2206142 w 4693920"/>
              <a:gd name="connsiteY14" fmla="*/ 1055674 h 1055674"/>
              <a:gd name="connsiteX15" fmla="*/ 1713281 w 4693920"/>
              <a:gd name="connsiteY15" fmla="*/ 1055674 h 1055674"/>
              <a:gd name="connsiteX16" fmla="*/ 1126541 w 4693920"/>
              <a:gd name="connsiteY16" fmla="*/ 1055674 h 1055674"/>
              <a:gd name="connsiteX17" fmla="*/ 0 w 4693920"/>
              <a:gd name="connsiteY17" fmla="*/ 1055674 h 1055674"/>
              <a:gd name="connsiteX18" fmla="*/ 0 w 4693920"/>
              <a:gd name="connsiteY18" fmla="*/ 527837 h 1055674"/>
              <a:gd name="connsiteX19" fmla="*/ 0 w 4693920"/>
              <a:gd name="connsiteY19" fmla="*/ 0 h 10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3920" h="1055674" extrusionOk="0">
                <a:moveTo>
                  <a:pt x="0" y="0"/>
                </a:moveTo>
                <a:cubicBezTo>
                  <a:pt x="260830" y="-34409"/>
                  <a:pt x="336502" y="40647"/>
                  <a:pt x="539801" y="0"/>
                </a:cubicBezTo>
                <a:cubicBezTo>
                  <a:pt x="743100" y="-40647"/>
                  <a:pt x="863447" y="9212"/>
                  <a:pt x="985723" y="0"/>
                </a:cubicBezTo>
                <a:cubicBezTo>
                  <a:pt x="1107999" y="-9212"/>
                  <a:pt x="1457929" y="5624"/>
                  <a:pt x="1666342" y="0"/>
                </a:cubicBezTo>
                <a:cubicBezTo>
                  <a:pt x="1874755" y="-5624"/>
                  <a:pt x="2012278" y="1773"/>
                  <a:pt x="2206142" y="0"/>
                </a:cubicBezTo>
                <a:cubicBezTo>
                  <a:pt x="2400006" y="-1773"/>
                  <a:pt x="2489783" y="31595"/>
                  <a:pt x="2745943" y="0"/>
                </a:cubicBezTo>
                <a:cubicBezTo>
                  <a:pt x="3002103" y="-31595"/>
                  <a:pt x="3243187" y="22299"/>
                  <a:pt x="3426562" y="0"/>
                </a:cubicBezTo>
                <a:cubicBezTo>
                  <a:pt x="3609937" y="-22299"/>
                  <a:pt x="3723597" y="32375"/>
                  <a:pt x="3919423" y="0"/>
                </a:cubicBezTo>
                <a:cubicBezTo>
                  <a:pt x="4115249" y="-32375"/>
                  <a:pt x="4475721" y="9435"/>
                  <a:pt x="4693920" y="0"/>
                </a:cubicBezTo>
                <a:cubicBezTo>
                  <a:pt x="4734833" y="143567"/>
                  <a:pt x="4663068" y="373750"/>
                  <a:pt x="4693920" y="548950"/>
                </a:cubicBezTo>
                <a:cubicBezTo>
                  <a:pt x="4724772" y="724150"/>
                  <a:pt x="4687114" y="834483"/>
                  <a:pt x="4693920" y="1055674"/>
                </a:cubicBezTo>
                <a:cubicBezTo>
                  <a:pt x="4405364" y="1119629"/>
                  <a:pt x="4345242" y="986994"/>
                  <a:pt x="4107180" y="1055674"/>
                </a:cubicBezTo>
                <a:cubicBezTo>
                  <a:pt x="3869118" y="1124354"/>
                  <a:pt x="3697310" y="1030860"/>
                  <a:pt x="3567379" y="1055674"/>
                </a:cubicBezTo>
                <a:cubicBezTo>
                  <a:pt x="3437448" y="1080488"/>
                  <a:pt x="3209265" y="1023029"/>
                  <a:pt x="2886761" y="1055674"/>
                </a:cubicBezTo>
                <a:cubicBezTo>
                  <a:pt x="2564257" y="1088319"/>
                  <a:pt x="2344124" y="995592"/>
                  <a:pt x="2206142" y="1055674"/>
                </a:cubicBezTo>
                <a:cubicBezTo>
                  <a:pt x="2068160" y="1115756"/>
                  <a:pt x="1940373" y="1040946"/>
                  <a:pt x="1713281" y="1055674"/>
                </a:cubicBezTo>
                <a:cubicBezTo>
                  <a:pt x="1486189" y="1070402"/>
                  <a:pt x="1351855" y="1015687"/>
                  <a:pt x="1126541" y="1055674"/>
                </a:cubicBezTo>
                <a:cubicBezTo>
                  <a:pt x="901227" y="1095661"/>
                  <a:pt x="260428" y="1048412"/>
                  <a:pt x="0" y="1055674"/>
                </a:cubicBezTo>
                <a:cubicBezTo>
                  <a:pt x="-20254" y="817185"/>
                  <a:pt x="59757" y="776443"/>
                  <a:pt x="0" y="527837"/>
                </a:cubicBezTo>
                <a:cubicBezTo>
                  <a:pt x="-59757" y="279231"/>
                  <a:pt x="39005" y="119354"/>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marL="742950" indent="-731838">
              <a:lnSpc>
                <a:spcPct val="90000"/>
              </a:lnSpc>
              <a:spcAft>
                <a:spcPts val="600"/>
              </a:spcAft>
            </a:pPr>
            <a:r>
              <a:rPr lang="en-US" sz="1100" dirty="0">
                <a:highlight>
                  <a:srgbClr val="FFFF00"/>
                </a:highlight>
                <a:latin typeface="Times New Roman" panose="02020603050405020304" pitchFamily="18" charset="0"/>
                <a:cs typeface="Times New Roman" panose="02020603050405020304" pitchFamily="18" charset="0"/>
              </a:rPr>
              <a:t>OFCR:	</a:t>
            </a:r>
            <a:r>
              <a:rPr lang="en-US" sz="3200" dirty="0">
                <a:highlight>
                  <a:srgbClr val="FFFF00"/>
                </a:highlight>
                <a:latin typeface="Times New Roman" panose="02020603050405020304" pitchFamily="18" charset="0"/>
                <a:cs typeface="Times New Roman" panose="02020603050405020304" pitchFamily="18" charset="0"/>
              </a:rPr>
              <a:t>Why’d you run man?</a:t>
            </a:r>
          </a:p>
          <a:p>
            <a:pPr marL="742950" indent="-731838">
              <a:lnSpc>
                <a:spcPct val="90000"/>
              </a:lnSpc>
              <a:spcAft>
                <a:spcPts val="600"/>
              </a:spcAft>
            </a:pPr>
            <a:r>
              <a:rPr lang="en-US" sz="1100" dirty="0">
                <a:latin typeface="Times New Roman" panose="02020603050405020304" pitchFamily="18" charset="0"/>
                <a:cs typeface="Times New Roman" panose="02020603050405020304" pitchFamily="18" charset="0"/>
              </a:rPr>
              <a:t>SUSP:</a:t>
            </a:r>
            <a:r>
              <a:rPr lang="en-US" sz="24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I don’t know. Scared.</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9ECCC3-501B-F5C5-1398-6C490937DDD5}"/>
              </a:ext>
            </a:extLst>
          </p:cNvPr>
          <p:cNvSpPr/>
          <p:nvPr/>
        </p:nvSpPr>
        <p:spPr bwMode="auto">
          <a:xfrm>
            <a:off x="1" y="2742647"/>
            <a:ext cx="9144000" cy="683263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0" name="TextBox 9">
            <a:extLst>
              <a:ext uri="{FF2B5EF4-FFF2-40B4-BE49-F238E27FC236}">
                <a16:creationId xmlns:a16="http://schemas.microsoft.com/office/drawing/2014/main" id="{14A45CA9-225E-77FC-7C22-3B70950F40F7}"/>
              </a:ext>
            </a:extLst>
          </p:cNvPr>
          <p:cNvSpPr txBox="1"/>
          <p:nvPr/>
        </p:nvSpPr>
        <p:spPr>
          <a:xfrm>
            <a:off x="1685083" y="3489781"/>
            <a:ext cx="6444393" cy="1015663"/>
          </a:xfrm>
          <a:prstGeom prst="rect">
            <a:avLst/>
          </a:prstGeom>
          <a:noFill/>
        </p:spPr>
        <p:txBody>
          <a:bodyPr wrap="none" rtlCol="0">
            <a:spAutoFit/>
          </a:bodyPr>
          <a:lstStyle/>
          <a:p>
            <a:r>
              <a:rPr lang="en-US" sz="6000" dirty="0">
                <a:solidFill>
                  <a:srgbClr val="0070C0"/>
                </a:solidFill>
              </a:rPr>
              <a:t>Review the cases …</a:t>
            </a:r>
          </a:p>
        </p:txBody>
      </p:sp>
    </p:spTree>
    <p:extLst>
      <p:ext uri="{BB962C8B-B14F-4D97-AF65-F5344CB8AC3E}">
        <p14:creationId xmlns:p14="http://schemas.microsoft.com/office/powerpoint/2010/main" val="225911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28" presetClass="entr" presetSubtype="0" repeatCount="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7000" fill="hold"/>
                                        <p:tgtEl>
                                          <p:spTgt spid="4"/>
                                        </p:tgtEl>
                                        <p:attrNameLst>
                                          <p:attrName>ppt_x</p:attrName>
                                        </p:attrNameLst>
                                      </p:cBhvr>
                                      <p:tavLst>
                                        <p:tav tm="0">
                                          <p:val>
                                            <p:strVal val="#ppt_x"/>
                                          </p:val>
                                        </p:tav>
                                        <p:tav tm="100000">
                                          <p:val>
                                            <p:strVal val="#ppt_x"/>
                                          </p:val>
                                        </p:tav>
                                      </p:tavLst>
                                    </p:anim>
                                    <p:anim calcmode="lin" valueType="num">
                                      <p:cBhvr>
                                        <p:cTn id="20" dur="7000" fill="hold"/>
                                        <p:tgtEl>
                                          <p:spTgt spid="4"/>
                                        </p:tgtEl>
                                        <p:attrNameLst>
                                          <p:attrName>ppt_y</p:attrName>
                                        </p:attrNameLst>
                                      </p:cBhvr>
                                      <p:tavLst>
                                        <p:tav tm="0">
                                          <p:val>
                                            <p:strVal val="#ppt_y+1"/>
                                          </p:val>
                                        </p:tav>
                                        <p:tav tm="100000">
                                          <p:val>
                                            <p:strVal val="#ppt_y-1"/>
                                          </p:val>
                                        </p:tav>
                                      </p:tavLst>
                                    </p:anim>
                                  </p:childTnLst>
                                  <p:subTnLst>
                                    <p:set>
                                      <p:cBhvr override="childStyle">
                                        <p:cTn dur="1" fill="hold" display="0" masterRel="sameClick" afterEffect="1">
                                          <p:stCondLst>
                                            <p:cond evt="end" delay="0">
                                              <p:tn val="17"/>
                                            </p:cond>
                                          </p:stCondLst>
                                        </p:cTn>
                                        <p:tgtEl>
                                          <p:spTgt spid="4"/>
                                        </p:tgtEl>
                                        <p:attrNameLst>
                                          <p:attrName>style.visibility</p:attrName>
                                        </p:attrNameLst>
                                      </p:cBhvr>
                                      <p:to>
                                        <p:strVal val="hidden"/>
                                      </p:to>
                                    </p:set>
                                  </p:subTnLst>
                                </p:cTn>
                              </p:par>
                              <p:par>
                                <p:cTn id="21" presetID="28" presetClass="entr" presetSubtype="0" repeatCount="0" fill="hold" grpId="0" nodeType="withEffect">
                                  <p:stCondLst>
                                    <p:cond delay="2750"/>
                                  </p:stCondLst>
                                  <p:childTnLst>
                                    <p:set>
                                      <p:cBhvr>
                                        <p:cTn id="22" dur="1" fill="hold">
                                          <p:stCondLst>
                                            <p:cond delay="0"/>
                                          </p:stCondLst>
                                        </p:cTn>
                                        <p:tgtEl>
                                          <p:spTgt spid="7"/>
                                        </p:tgtEl>
                                        <p:attrNameLst>
                                          <p:attrName>style.visibility</p:attrName>
                                        </p:attrNameLst>
                                      </p:cBhvr>
                                      <p:to>
                                        <p:strVal val="visible"/>
                                      </p:to>
                                    </p:set>
                                    <p:anim calcmode="lin" valueType="num">
                                      <p:cBhvr>
                                        <p:cTn id="23" dur="7000" fill="hold"/>
                                        <p:tgtEl>
                                          <p:spTgt spid="7"/>
                                        </p:tgtEl>
                                        <p:attrNameLst>
                                          <p:attrName>ppt_x</p:attrName>
                                        </p:attrNameLst>
                                      </p:cBhvr>
                                      <p:tavLst>
                                        <p:tav tm="0">
                                          <p:val>
                                            <p:strVal val="#ppt_x"/>
                                          </p:val>
                                        </p:tav>
                                        <p:tav tm="100000">
                                          <p:val>
                                            <p:strVal val="#ppt_x"/>
                                          </p:val>
                                        </p:tav>
                                      </p:tavLst>
                                    </p:anim>
                                    <p:anim calcmode="lin" valueType="num">
                                      <p:cBhvr>
                                        <p:cTn id="24" dur="7000" fill="hold"/>
                                        <p:tgtEl>
                                          <p:spTgt spid="7"/>
                                        </p:tgtEl>
                                        <p:attrNameLst>
                                          <p:attrName>ppt_y</p:attrName>
                                        </p:attrNameLst>
                                      </p:cBhvr>
                                      <p:tavLst>
                                        <p:tav tm="0">
                                          <p:val>
                                            <p:strVal val="#ppt_y+1"/>
                                          </p:val>
                                        </p:tav>
                                        <p:tav tm="100000">
                                          <p:val>
                                            <p:strVal val="#ppt_y-1"/>
                                          </p:val>
                                        </p:tav>
                                      </p:tavLst>
                                    </p:anim>
                                  </p:childTnLst>
                                  <p:subTnLst>
                                    <p:set>
                                      <p:cBhvr override="childStyle">
                                        <p:cTn dur="1" fill="hold" display="0" masterRel="sameClick" afterEffect="1">
                                          <p:stCondLst>
                                            <p:cond evt="end" delay="0">
                                              <p:tn val="21"/>
                                            </p:cond>
                                          </p:stCondLst>
                                        </p:cTn>
                                        <p:tgtEl>
                                          <p:spTgt spid="7"/>
                                        </p:tgtEl>
                                        <p:attrNameLst>
                                          <p:attrName>style.visibility</p:attrName>
                                        </p:attrNameLst>
                                      </p:cBhvr>
                                      <p:to>
                                        <p:strVal val="hidden"/>
                                      </p:to>
                                    </p:set>
                                  </p:subTnLst>
                                </p:cTn>
                              </p:par>
                              <p:par>
                                <p:cTn id="25" presetID="28" presetClass="entr" presetSubtype="0" repeatCount="0" fill="hold" grpId="0" nodeType="withEffect">
                                  <p:stCondLst>
                                    <p:cond delay="6250"/>
                                  </p:stCondLst>
                                  <p:childTnLst>
                                    <p:set>
                                      <p:cBhvr>
                                        <p:cTn id="26" dur="1" fill="hold">
                                          <p:stCondLst>
                                            <p:cond delay="0"/>
                                          </p:stCondLst>
                                        </p:cTn>
                                        <p:tgtEl>
                                          <p:spTgt spid="8"/>
                                        </p:tgtEl>
                                        <p:attrNameLst>
                                          <p:attrName>style.visibility</p:attrName>
                                        </p:attrNameLst>
                                      </p:cBhvr>
                                      <p:to>
                                        <p:strVal val="visible"/>
                                      </p:to>
                                    </p:set>
                                    <p:anim calcmode="lin" valueType="num">
                                      <p:cBhvr>
                                        <p:cTn id="27" dur="7000" fill="hold"/>
                                        <p:tgtEl>
                                          <p:spTgt spid="8"/>
                                        </p:tgtEl>
                                        <p:attrNameLst>
                                          <p:attrName>ppt_x</p:attrName>
                                        </p:attrNameLst>
                                      </p:cBhvr>
                                      <p:tavLst>
                                        <p:tav tm="0">
                                          <p:val>
                                            <p:strVal val="#ppt_x"/>
                                          </p:val>
                                        </p:tav>
                                        <p:tav tm="100000">
                                          <p:val>
                                            <p:strVal val="#ppt_x"/>
                                          </p:val>
                                        </p:tav>
                                      </p:tavLst>
                                    </p:anim>
                                    <p:anim calcmode="lin" valueType="num">
                                      <p:cBhvr>
                                        <p:cTn id="28" dur="7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4" grpId="0" uiExpand="1"/>
      <p:bldP spid="8" grpId="0" uiExpand="1"/>
      <p:bldP spid="9" grpId="0" animBg="1"/>
      <p:bldP spid="9" grpId="1" animBg="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a:xfrm>
            <a:off x="227013" y="609600"/>
            <a:ext cx="5300662" cy="1143000"/>
          </a:xfrm>
        </p:spPr>
        <p:txBody>
          <a:bodyPr/>
          <a:lstStyle/>
          <a:p>
            <a:r>
              <a:rPr lang="en-US" dirty="0"/>
              <a:t>TOPICS</a:t>
            </a:r>
          </a:p>
        </p:txBody>
      </p:sp>
      <p:sp>
        <p:nvSpPr>
          <p:cNvPr id="6151" name="Rectangle 7"/>
          <p:cNvSpPr>
            <a:spLocks noGrp="1" noChangeArrowheads="1"/>
          </p:cNvSpPr>
          <p:nvPr>
            <p:ph type="body" idx="1"/>
          </p:nvPr>
        </p:nvSpPr>
        <p:spPr>
          <a:xfrm>
            <a:off x="227013" y="1981200"/>
            <a:ext cx="8686800" cy="4572000"/>
          </a:xfrm>
        </p:spPr>
        <p:txBody>
          <a:bodyPr/>
          <a:lstStyle/>
          <a:p>
            <a:pPr>
              <a:lnSpc>
                <a:spcPct val="90000"/>
              </a:lnSpc>
              <a:spcBef>
                <a:spcPct val="50000"/>
              </a:spcBef>
              <a:buClr>
                <a:schemeClr val="tx1"/>
              </a:buClr>
              <a:buSzTx/>
              <a:buFont typeface="Times" charset="0"/>
              <a:buChar char="•"/>
            </a:pPr>
            <a:r>
              <a:rPr lang="en-US" sz="3100" dirty="0"/>
              <a:t>Art. 38.22 Warnings</a:t>
            </a:r>
          </a:p>
          <a:p>
            <a:pPr>
              <a:lnSpc>
                <a:spcPct val="90000"/>
              </a:lnSpc>
              <a:spcBef>
                <a:spcPct val="50000"/>
              </a:spcBef>
              <a:buClr>
                <a:schemeClr val="tx1"/>
              </a:buClr>
              <a:buSzTx/>
              <a:buFont typeface="Times" charset="0"/>
              <a:buChar char="•"/>
            </a:pPr>
            <a:r>
              <a:rPr lang="en-US" sz="3100" dirty="0"/>
              <a:t>Custodial Interrogation</a:t>
            </a:r>
          </a:p>
          <a:p>
            <a:pPr>
              <a:lnSpc>
                <a:spcPct val="90000"/>
              </a:lnSpc>
              <a:spcBef>
                <a:spcPct val="50000"/>
              </a:spcBef>
              <a:buClr>
                <a:schemeClr val="tx1"/>
              </a:buClr>
              <a:buSzTx/>
              <a:buFont typeface="Times" charset="0"/>
              <a:buChar char="•"/>
            </a:pPr>
            <a:r>
              <a:rPr lang="en-US" sz="3100" dirty="0"/>
              <a:t>Questions Intended to Elicit an Incriminating Response;</a:t>
            </a:r>
          </a:p>
          <a:p>
            <a:pPr>
              <a:lnSpc>
                <a:spcPct val="90000"/>
              </a:lnSpc>
              <a:spcBef>
                <a:spcPct val="50000"/>
              </a:spcBef>
              <a:buClr>
                <a:schemeClr val="tx1"/>
              </a:buClr>
              <a:buSzTx/>
              <a:buFont typeface="Times" charset="0"/>
              <a:buChar char="•"/>
            </a:pPr>
            <a:r>
              <a:rPr lang="en-US" sz="3100" dirty="0"/>
              <a:t>Two-Step Interrogation Technique; and</a:t>
            </a:r>
          </a:p>
          <a:p>
            <a:pPr>
              <a:lnSpc>
                <a:spcPct val="90000"/>
              </a:lnSpc>
              <a:spcBef>
                <a:spcPct val="50000"/>
              </a:spcBef>
              <a:buClr>
                <a:schemeClr val="tx1"/>
              </a:buClr>
              <a:buSzTx/>
              <a:buFont typeface="Times" charset="0"/>
              <a:buChar char="•"/>
            </a:pPr>
            <a:r>
              <a:rPr lang="en-US" sz="3100" dirty="0"/>
              <a:t>Practical Ideas for Hearings and Trial.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151">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615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151">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151">
                                            <p:txEl>
                                              <p:pRg st="2" end="2"/>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615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151">
                                            <p:txEl>
                                              <p:pRg st="3" end="3"/>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noChangeArrowheads="1"/>
          </p:cNvSpPr>
          <p:nvPr>
            <p:ph type="body" idx="1"/>
          </p:nvPr>
        </p:nvSpPr>
        <p:spPr>
          <a:xfrm>
            <a:off x="342900" y="1143000"/>
            <a:ext cx="8458200" cy="5257800"/>
          </a:xfrm>
        </p:spPr>
        <p:txBody>
          <a:bodyPr/>
          <a:lstStyle/>
          <a:p>
            <a:pPr marL="14288" indent="0" algn="just">
              <a:spcBef>
                <a:spcPts val="1300"/>
              </a:spcBef>
              <a:spcAft>
                <a:spcPts val="0"/>
              </a:spcAft>
            </a:pPr>
            <a:r>
              <a:rPr lang="en-US" sz="3000" dirty="0">
                <a:solidFill>
                  <a:schemeClr val="bg2"/>
                </a:solidFill>
                <a:effectLst/>
                <a:ea typeface="Times New Roman" panose="02020603050405020304" pitchFamily="18" charset="0"/>
                <a:cs typeface="Georgia" panose="02040502050405020303" pitchFamily="18" charset="0"/>
              </a:rPr>
              <a:t>Art. 38.22. When statements may be used</a:t>
            </a:r>
            <a:endParaRPr lang="en-US" sz="3000" dirty="0">
              <a:solidFill>
                <a:schemeClr val="bg2"/>
              </a:solidFill>
              <a:effectLst/>
              <a:ea typeface="Times New Roman" panose="02020603050405020304" pitchFamily="18" charset="0"/>
              <a:cs typeface="Times New Roman" panose="02020603050405020304" pitchFamily="18" charset="0"/>
            </a:endParaRPr>
          </a:p>
          <a:p>
            <a:pPr marL="14288" marR="0" indent="0" algn="just">
              <a:spcBef>
                <a:spcPts val="1300"/>
              </a:spcBef>
              <a:spcAft>
                <a:spcPts val="0"/>
              </a:spcAft>
            </a:pPr>
            <a:r>
              <a:rPr lang="en-US" sz="3000" dirty="0">
                <a:solidFill>
                  <a:srgbClr val="000000"/>
                </a:solidFill>
                <a:effectLst/>
                <a:ea typeface="Times New Roman" panose="02020603050405020304" pitchFamily="18" charset="0"/>
                <a:cs typeface="Times New Roman" panose="02020603050405020304" pitchFamily="18" charset="0"/>
              </a:rPr>
              <a:t>Sec. 3(a) No </a:t>
            </a:r>
            <a:r>
              <a:rPr lang="en-US" sz="3000" dirty="0">
                <a:solidFill>
                  <a:schemeClr val="bg2"/>
                </a:solidFill>
                <a:effectLst/>
                <a:ea typeface="Times New Roman" panose="02020603050405020304" pitchFamily="18" charset="0"/>
                <a:cs typeface="Times New Roman" panose="02020603050405020304" pitchFamily="18" charset="0"/>
              </a:rPr>
              <a:t>oral or sign language </a:t>
            </a:r>
            <a:r>
              <a:rPr lang="en-US" sz="3000" dirty="0">
                <a:solidFill>
                  <a:srgbClr val="000000"/>
                </a:solidFill>
                <a:effectLst/>
                <a:ea typeface="Times New Roman" panose="02020603050405020304" pitchFamily="18" charset="0"/>
                <a:cs typeface="Times New Roman" panose="02020603050405020304" pitchFamily="18" charset="0"/>
              </a:rPr>
              <a:t>statement of an accused made as a result of custodial interrogation shall be admissible against the accused </a:t>
            </a:r>
            <a:r>
              <a:rPr lang="en-US" sz="3000" dirty="0">
                <a:solidFill>
                  <a:schemeClr val="bg2"/>
                </a:solidFill>
                <a:effectLst/>
                <a:ea typeface="Times New Roman" panose="02020603050405020304" pitchFamily="18" charset="0"/>
                <a:cs typeface="Times New Roman" panose="02020603050405020304" pitchFamily="18" charset="0"/>
              </a:rPr>
              <a:t>in a criminal proceeding </a:t>
            </a:r>
            <a:r>
              <a:rPr lang="en-US" sz="3000" dirty="0">
                <a:solidFill>
                  <a:srgbClr val="000000"/>
                </a:solidFill>
                <a:effectLst/>
                <a:ea typeface="Times New Roman" panose="02020603050405020304" pitchFamily="18" charset="0"/>
                <a:cs typeface="Times New Roman" panose="02020603050405020304" pitchFamily="18" charset="0"/>
              </a:rPr>
              <a:t>unless:</a:t>
            </a:r>
          </a:p>
          <a:p>
            <a:pPr marL="928688" marR="0" indent="0" algn="just">
              <a:spcBef>
                <a:spcPts val="1300"/>
              </a:spcBef>
              <a:spcAft>
                <a:spcPts val="0"/>
              </a:spcAft>
            </a:pPr>
            <a:r>
              <a:rPr lang="en-US" sz="3000" dirty="0">
                <a:solidFill>
                  <a:schemeClr val="bg2"/>
                </a:solidFill>
                <a:ea typeface="Times New Roman" panose="02020603050405020304" pitchFamily="18" charset="0"/>
                <a:cs typeface="Times New Roman" panose="02020603050405020304" pitchFamily="18" charset="0"/>
              </a:rPr>
              <a:t>(1) …</a:t>
            </a:r>
            <a:endParaRPr lang="en-US" sz="3000" dirty="0">
              <a:solidFill>
                <a:schemeClr val="bg2"/>
              </a:solidFill>
              <a:effectLst/>
              <a:ea typeface="Times New Roman" panose="02020603050405020304" pitchFamily="18" charset="0"/>
              <a:cs typeface="Times New Roman" panose="02020603050405020304" pitchFamily="18" charset="0"/>
            </a:endParaRPr>
          </a:p>
          <a:p>
            <a:pPr marL="928688" marR="0" indent="0" algn="just">
              <a:spcBef>
                <a:spcPts val="1300"/>
              </a:spcBef>
              <a:spcAft>
                <a:spcPts val="0"/>
              </a:spcAft>
            </a:pPr>
            <a:r>
              <a:rPr lang="en-US" sz="3000" dirty="0">
                <a:solidFill>
                  <a:srgbClr val="000000"/>
                </a:solidFill>
                <a:effectLst/>
                <a:ea typeface="Times New Roman" panose="02020603050405020304" pitchFamily="18" charset="0"/>
                <a:cs typeface="Times New Roman" panose="02020603050405020304" pitchFamily="18" charset="0"/>
              </a:rPr>
              <a:t>(2) … the accused is given the [following] </a:t>
            </a:r>
            <a:r>
              <a:rPr lang="en-US" sz="3000" b="1" dirty="0">
                <a:solidFill>
                  <a:srgbClr val="000000"/>
                </a:solidFill>
                <a:effectLst/>
                <a:ea typeface="Times New Roman" panose="02020603050405020304" pitchFamily="18" charset="0"/>
                <a:cs typeface="Times New Roman" panose="02020603050405020304" pitchFamily="18" charset="0"/>
              </a:rPr>
              <a:t>warning</a:t>
            </a:r>
            <a:r>
              <a:rPr lang="en-US" sz="3000" dirty="0">
                <a:solidFill>
                  <a:srgbClr val="000000"/>
                </a:solidFill>
                <a:effectLst/>
                <a:ea typeface="Times New Roman" panose="02020603050405020304" pitchFamily="18" charset="0"/>
                <a:cs typeface="Times New Roman" panose="02020603050405020304" pitchFamily="18" charset="0"/>
              </a:rPr>
              <a:t> </a:t>
            </a:r>
            <a:r>
              <a:rPr lang="en-US" sz="3000" b="1" dirty="0">
                <a:solidFill>
                  <a:srgbClr val="000000"/>
                </a:solidFill>
                <a:effectLst/>
                <a:ea typeface="Times New Roman" panose="02020603050405020304" pitchFamily="18" charset="0"/>
                <a:cs typeface="Times New Roman" panose="02020603050405020304" pitchFamily="18" charset="0"/>
              </a:rPr>
              <a:t>and</a:t>
            </a:r>
            <a:r>
              <a:rPr lang="en-US" sz="3000" dirty="0">
                <a:solidFill>
                  <a:srgbClr val="000000"/>
                </a:solidFill>
                <a:effectLst/>
                <a:ea typeface="Times New Roman" panose="02020603050405020304" pitchFamily="18" charset="0"/>
                <a:cs typeface="Times New Roman" panose="02020603050405020304" pitchFamily="18" charset="0"/>
              </a:rPr>
              <a:t> the accused knowingly, intelligently, and voluntarily </a:t>
            </a:r>
            <a:r>
              <a:rPr lang="en-US" sz="3000" b="1" dirty="0">
                <a:solidFill>
                  <a:srgbClr val="000000"/>
                </a:solidFill>
                <a:effectLst/>
                <a:ea typeface="Times New Roman" panose="02020603050405020304" pitchFamily="18" charset="0"/>
                <a:cs typeface="Times New Roman" panose="02020603050405020304" pitchFamily="18" charset="0"/>
              </a:rPr>
              <a:t>waives</a:t>
            </a:r>
            <a:r>
              <a:rPr lang="en-US" sz="3000" dirty="0">
                <a:solidFill>
                  <a:srgbClr val="000000"/>
                </a:solidFill>
                <a:effectLst/>
                <a:ea typeface="Times New Roman" panose="02020603050405020304" pitchFamily="18" charset="0"/>
                <a:cs typeface="Times New Roman" panose="02020603050405020304" pitchFamily="18" charset="0"/>
              </a:rPr>
              <a:t> any rights set out in the warning; …</a:t>
            </a:r>
            <a:endParaRPr lang="en-US" sz="3000" dirty="0">
              <a:effectLst/>
              <a:ea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id="{645D338C-EDB5-B033-B0E9-C444A02C558D}"/>
              </a:ext>
            </a:extLst>
          </p:cNvPr>
          <p:cNvSpPr>
            <a:spLocks noGrp="1" noChangeArrowheads="1"/>
          </p:cNvSpPr>
          <p:nvPr>
            <p:ph type="title"/>
          </p:nvPr>
        </p:nvSpPr>
        <p:spPr>
          <a:xfrm>
            <a:off x="304800" y="304800"/>
            <a:ext cx="7313613" cy="1143000"/>
          </a:xfrm>
        </p:spPr>
        <p:txBody>
          <a:bodyPr/>
          <a:lstStyle/>
          <a:p>
            <a:pPr marL="14288" indent="0" algn="just">
              <a:spcBef>
                <a:spcPts val="1300"/>
              </a:spcBef>
              <a:spcAft>
                <a:spcPts val="0"/>
              </a:spcAft>
            </a:pPr>
            <a:r>
              <a:rPr lang="en-US" sz="2800" dirty="0">
                <a:solidFill>
                  <a:srgbClr val="252525"/>
                </a:solidFill>
                <a:ea typeface="Times New Roman" panose="02020603050405020304" pitchFamily="18" charset="0"/>
                <a:cs typeface="Georgia" panose="02040502050405020303" pitchFamily="18" charset="0"/>
              </a:rPr>
              <a:t>Tex. Crim. Pro. art. 38.22:</a:t>
            </a:r>
            <a:endParaRPr lang="en-US" sz="2800" dirty="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127">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noChangeArrowheads="1"/>
          </p:cNvSpPr>
          <p:nvPr>
            <p:ph type="body" idx="1"/>
          </p:nvPr>
        </p:nvSpPr>
        <p:spPr>
          <a:xfrm>
            <a:off x="304800" y="1219200"/>
            <a:ext cx="8534400" cy="5334000"/>
          </a:xfrm>
        </p:spPr>
        <p:txBody>
          <a:bodyPr/>
          <a:lstStyle/>
          <a:p>
            <a:pPr marL="12700" indent="-12700">
              <a:spcBef>
                <a:spcPts val="600"/>
              </a:spcBef>
              <a:spcAft>
                <a:spcPts val="1200"/>
              </a:spcAft>
            </a:pPr>
            <a:r>
              <a:rPr lang="en-US" dirty="0"/>
              <a:t>(1) he has the </a:t>
            </a:r>
            <a:r>
              <a:rPr lang="en-US" b="1" dirty="0"/>
              <a:t>right to remain silent</a:t>
            </a:r>
            <a:r>
              <a:rPr lang="en-US" dirty="0"/>
              <a:t> and not make any statement at all and that any statement he makes may be used against him at his trial;</a:t>
            </a:r>
          </a:p>
          <a:p>
            <a:pPr marL="12700" indent="-12700">
              <a:spcBef>
                <a:spcPts val="600"/>
              </a:spcBef>
              <a:spcAft>
                <a:spcPts val="1200"/>
              </a:spcAft>
            </a:pPr>
            <a:r>
              <a:rPr lang="en-US" dirty="0"/>
              <a:t>(2) </a:t>
            </a:r>
            <a:r>
              <a:rPr lang="en-US" b="1" dirty="0"/>
              <a:t>any statement he makes may be used as evidence against him </a:t>
            </a:r>
            <a:r>
              <a:rPr lang="en-US" dirty="0"/>
              <a:t>in court;</a:t>
            </a:r>
          </a:p>
          <a:p>
            <a:pPr marL="12700" indent="-12700">
              <a:spcBef>
                <a:spcPts val="600"/>
              </a:spcBef>
              <a:spcAft>
                <a:spcPts val="1200"/>
              </a:spcAft>
            </a:pPr>
            <a:r>
              <a:rPr lang="en-US" dirty="0">
                <a:solidFill>
                  <a:schemeClr val="bg2"/>
                </a:solidFill>
              </a:rPr>
              <a:t>(3) he has the right to </a:t>
            </a:r>
            <a:r>
              <a:rPr lang="en-US" b="1" dirty="0">
                <a:solidFill>
                  <a:schemeClr val="bg2"/>
                </a:solidFill>
              </a:rPr>
              <a:t>have a lawyer present </a:t>
            </a:r>
            <a:r>
              <a:rPr lang="en-US" dirty="0">
                <a:solidFill>
                  <a:schemeClr val="bg2"/>
                </a:solidFill>
              </a:rPr>
              <a:t>to advise him prior to and during any questioning;</a:t>
            </a:r>
          </a:p>
          <a:p>
            <a:pPr marL="12700" indent="-12700">
              <a:spcBef>
                <a:spcPts val="600"/>
              </a:spcBef>
              <a:spcAft>
                <a:spcPts val="1200"/>
              </a:spcAft>
            </a:pPr>
            <a:r>
              <a:rPr lang="en-US" dirty="0">
                <a:solidFill>
                  <a:schemeClr val="bg2"/>
                </a:solidFill>
              </a:rPr>
              <a:t>(4) if he is unable to employ a lawyer, he has the right to have </a:t>
            </a:r>
            <a:r>
              <a:rPr lang="en-US" b="1" dirty="0">
                <a:solidFill>
                  <a:schemeClr val="bg2"/>
                </a:solidFill>
              </a:rPr>
              <a:t>a lawyer appointed </a:t>
            </a:r>
            <a:r>
              <a:rPr lang="en-US" dirty="0">
                <a:solidFill>
                  <a:schemeClr val="bg2"/>
                </a:solidFill>
              </a:rPr>
              <a:t>to advise him prior to and during any questioning; and</a:t>
            </a:r>
          </a:p>
        </p:txBody>
      </p:sp>
      <p:sp>
        <p:nvSpPr>
          <p:cNvPr id="7" name="Rectangle 6">
            <a:extLst>
              <a:ext uri="{FF2B5EF4-FFF2-40B4-BE49-F238E27FC236}">
                <a16:creationId xmlns:a16="http://schemas.microsoft.com/office/drawing/2014/main" id="{7924AF96-FA37-E020-6037-6F958BF34634}"/>
              </a:ext>
            </a:extLst>
          </p:cNvPr>
          <p:cNvSpPr>
            <a:spLocks noGrp="1" noChangeArrowheads="1"/>
          </p:cNvSpPr>
          <p:nvPr>
            <p:ph type="title"/>
          </p:nvPr>
        </p:nvSpPr>
        <p:spPr>
          <a:xfrm>
            <a:off x="304800" y="304800"/>
            <a:ext cx="7313613" cy="1143000"/>
          </a:xfrm>
        </p:spPr>
        <p:txBody>
          <a:bodyPr/>
          <a:lstStyle/>
          <a:p>
            <a:pPr marL="14288" indent="0" algn="just">
              <a:spcBef>
                <a:spcPts val="1300"/>
              </a:spcBef>
              <a:spcAft>
                <a:spcPts val="0"/>
              </a:spcAft>
            </a:pPr>
            <a:r>
              <a:rPr lang="en-US" sz="2800">
                <a:solidFill>
                  <a:srgbClr val="252525"/>
                </a:solidFill>
                <a:ea typeface="Times New Roman" panose="02020603050405020304" pitchFamily="18" charset="0"/>
                <a:cs typeface="Georgia" panose="02040502050405020303" pitchFamily="18" charset="0"/>
              </a:rPr>
              <a:t>WARNINGS Tex. Crim. Pro. art. 38.22:</a:t>
            </a:r>
            <a:endParaRPr lang="en-US" sz="28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4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12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noChangeArrowheads="1"/>
          </p:cNvSpPr>
          <p:nvPr>
            <p:ph type="body" idx="1"/>
          </p:nvPr>
        </p:nvSpPr>
        <p:spPr>
          <a:xfrm>
            <a:off x="303212" y="1447800"/>
            <a:ext cx="8534400" cy="4572000"/>
          </a:xfrm>
        </p:spPr>
        <p:txBody>
          <a:bodyPr/>
          <a:lstStyle/>
          <a:p>
            <a:pPr marL="12700" indent="-12700">
              <a:spcBef>
                <a:spcPts val="600"/>
              </a:spcBef>
              <a:spcAft>
                <a:spcPts val="1200"/>
              </a:spcAft>
            </a:pPr>
            <a:r>
              <a:rPr lang="en-US" dirty="0"/>
              <a:t>(</a:t>
            </a:r>
            <a:r>
              <a:rPr lang="en-US" i="1" dirty="0"/>
              <a:t>continued</a:t>
            </a:r>
            <a:r>
              <a:rPr lang="en-US" dirty="0"/>
              <a:t>) …</a:t>
            </a:r>
          </a:p>
          <a:p>
            <a:pPr marL="12700" indent="-12700">
              <a:spcBef>
                <a:spcPts val="600"/>
              </a:spcBef>
              <a:spcAft>
                <a:spcPts val="1200"/>
              </a:spcAft>
            </a:pPr>
            <a:r>
              <a:rPr lang="en-US" dirty="0"/>
              <a:t>(5) he has the </a:t>
            </a:r>
            <a:r>
              <a:rPr lang="en-US" b="1" dirty="0"/>
              <a:t>right to terminate the interview </a:t>
            </a:r>
            <a:r>
              <a:rPr lang="en-US" dirty="0"/>
              <a:t>at any time; </a:t>
            </a:r>
            <a:r>
              <a:rPr lang="en-US" dirty="0">
                <a:solidFill>
                  <a:schemeClr val="bg2"/>
                </a:solidFill>
              </a:rPr>
              <a:t>and</a:t>
            </a:r>
          </a:p>
          <a:p>
            <a:pPr marL="12700" indent="-12700">
              <a:spcBef>
                <a:spcPts val="600"/>
              </a:spcBef>
              <a:spcAft>
                <a:spcPts val="1200"/>
              </a:spcAft>
            </a:pPr>
            <a:r>
              <a:rPr lang="en-US" dirty="0">
                <a:solidFill>
                  <a:schemeClr val="bg2"/>
                </a:solidFill>
              </a:rPr>
              <a:t>(b) the accused, prior to and during the making of the statement, knowingly, intelligently, and voluntarily </a:t>
            </a:r>
            <a:r>
              <a:rPr lang="en-US" b="1" dirty="0">
                <a:solidFill>
                  <a:schemeClr val="bg2"/>
                </a:solidFill>
              </a:rPr>
              <a:t>waived the rights </a:t>
            </a:r>
            <a:r>
              <a:rPr lang="en-US" dirty="0">
                <a:solidFill>
                  <a:schemeClr val="bg2"/>
                </a:solidFill>
              </a:rPr>
              <a:t>set out in the warning prescribed by Subsection (a) of this section.</a:t>
            </a:r>
          </a:p>
        </p:txBody>
      </p:sp>
      <p:sp>
        <p:nvSpPr>
          <p:cNvPr id="2" name="Title 1">
            <a:extLst>
              <a:ext uri="{FF2B5EF4-FFF2-40B4-BE49-F238E27FC236}">
                <a16:creationId xmlns:a16="http://schemas.microsoft.com/office/drawing/2014/main" id="{4C948DF3-40C9-F682-558B-F59A48185D42}"/>
              </a:ext>
            </a:extLst>
          </p:cNvPr>
          <p:cNvSpPr>
            <a:spLocks noGrp="1"/>
          </p:cNvSpPr>
          <p:nvPr>
            <p:ph type="title"/>
          </p:nvPr>
        </p:nvSpPr>
        <p:spPr>
          <a:xfrm>
            <a:off x="303212" y="304800"/>
            <a:ext cx="8534399" cy="1143000"/>
          </a:xfrm>
        </p:spPr>
        <p:txBody>
          <a:bodyPr/>
          <a:lstStyle/>
          <a:p>
            <a:r>
              <a:rPr lang="en-US" sz="2800" b="1">
                <a:solidFill>
                  <a:srgbClr val="000000"/>
                </a:solidFill>
                <a:effectLst/>
                <a:latin typeface="Arial" panose="020B0604020202020204" pitchFamily="34" charset="0"/>
                <a:ea typeface="Times New Roman" panose="02020603050405020304" pitchFamily="18" charset="0"/>
                <a:cs typeface="Georgia" panose="02040502050405020303" pitchFamily="18" charset="0"/>
              </a:rPr>
              <a:t>WARNINGS</a:t>
            </a:r>
            <a:r>
              <a:rPr lang="en-US" sz="2800">
                <a:solidFill>
                  <a:srgbClr val="000000"/>
                </a:solidFill>
                <a:effectLst/>
                <a:latin typeface="Arial" panose="020B0604020202020204" pitchFamily="34" charset="0"/>
                <a:ea typeface="Times New Roman" panose="02020603050405020304" pitchFamily="18" charset="0"/>
                <a:cs typeface="Georgia" panose="02040502050405020303" pitchFamily="18" charset="0"/>
              </a:rPr>
              <a:t> Tex. Crim. Pro. art. 38.22 Sec. 2(a):</a:t>
            </a:r>
            <a:r>
              <a:rPr lang="en-US"/>
              <a:t> </a:t>
            </a:r>
          </a:p>
        </p:txBody>
      </p:sp>
    </p:spTree>
    <p:extLst>
      <p:ext uri="{BB962C8B-B14F-4D97-AF65-F5344CB8AC3E}">
        <p14:creationId xmlns:p14="http://schemas.microsoft.com/office/powerpoint/2010/main" val="355784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28CBF3DE-252F-AE55-0D0F-EBBA610BFFBC}"/>
              </a:ext>
            </a:extLst>
          </p:cNvPr>
          <p:cNvSpPr/>
          <p:nvPr/>
        </p:nvSpPr>
        <p:spPr bwMode="auto">
          <a:xfrm>
            <a:off x="1314450" y="3116523"/>
            <a:ext cx="3638550" cy="312477"/>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ounded Rectangle 17">
            <a:extLst>
              <a:ext uri="{FF2B5EF4-FFF2-40B4-BE49-F238E27FC236}">
                <a16:creationId xmlns:a16="http://schemas.microsoft.com/office/drawing/2014/main" id="{1211281F-427B-01C3-88EA-4999EC09FD7F}"/>
              </a:ext>
            </a:extLst>
          </p:cNvPr>
          <p:cNvSpPr/>
          <p:nvPr/>
        </p:nvSpPr>
        <p:spPr bwMode="auto">
          <a:xfrm>
            <a:off x="304800" y="3935673"/>
            <a:ext cx="5791200" cy="487339"/>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ounded Rectangle 19">
            <a:extLst>
              <a:ext uri="{FF2B5EF4-FFF2-40B4-BE49-F238E27FC236}">
                <a16:creationId xmlns:a16="http://schemas.microsoft.com/office/drawing/2014/main" id="{75B00A4C-14D4-62BD-00CA-EC610AD9215A}"/>
              </a:ext>
            </a:extLst>
          </p:cNvPr>
          <p:cNvSpPr/>
          <p:nvPr/>
        </p:nvSpPr>
        <p:spPr bwMode="auto">
          <a:xfrm>
            <a:off x="5943600" y="3535623"/>
            <a:ext cx="1219200" cy="40005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ounded Rectangle 13">
            <a:extLst>
              <a:ext uri="{FF2B5EF4-FFF2-40B4-BE49-F238E27FC236}">
                <a16:creationId xmlns:a16="http://schemas.microsoft.com/office/drawing/2014/main" id="{5F96A472-B320-748F-25CE-D75D9AA56D07}"/>
              </a:ext>
            </a:extLst>
          </p:cNvPr>
          <p:cNvSpPr/>
          <p:nvPr/>
        </p:nvSpPr>
        <p:spPr bwMode="auto">
          <a:xfrm>
            <a:off x="2072184" y="6400800"/>
            <a:ext cx="1509215"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8" name="Rounded Rectangle 7">
            <a:extLst>
              <a:ext uri="{FF2B5EF4-FFF2-40B4-BE49-F238E27FC236}">
                <a16:creationId xmlns:a16="http://schemas.microsoft.com/office/drawing/2014/main" id="{46D448D5-3C6F-800B-FF87-E0EFE4200678}"/>
              </a:ext>
            </a:extLst>
          </p:cNvPr>
          <p:cNvSpPr/>
          <p:nvPr/>
        </p:nvSpPr>
        <p:spPr bwMode="auto">
          <a:xfrm>
            <a:off x="6172200" y="1143000"/>
            <a:ext cx="1752600"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9" name="Rounded Rectangle 8">
            <a:extLst>
              <a:ext uri="{FF2B5EF4-FFF2-40B4-BE49-F238E27FC236}">
                <a16:creationId xmlns:a16="http://schemas.microsoft.com/office/drawing/2014/main" id="{DA1D9722-C34E-B0EA-04C4-ECF6F68375ED}"/>
              </a:ext>
            </a:extLst>
          </p:cNvPr>
          <p:cNvSpPr/>
          <p:nvPr/>
        </p:nvSpPr>
        <p:spPr bwMode="auto">
          <a:xfrm>
            <a:off x="5410200" y="1676400"/>
            <a:ext cx="1752600"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0" name="Rounded Rectangle 9">
            <a:extLst>
              <a:ext uri="{FF2B5EF4-FFF2-40B4-BE49-F238E27FC236}">
                <a16:creationId xmlns:a16="http://schemas.microsoft.com/office/drawing/2014/main" id="{79D1B337-C159-B454-4473-9229A71F3BB1}"/>
              </a:ext>
            </a:extLst>
          </p:cNvPr>
          <p:cNvSpPr/>
          <p:nvPr/>
        </p:nvSpPr>
        <p:spPr bwMode="auto">
          <a:xfrm>
            <a:off x="304800" y="2068773"/>
            <a:ext cx="2362200"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ounded Rectangle 10">
            <a:extLst>
              <a:ext uri="{FF2B5EF4-FFF2-40B4-BE49-F238E27FC236}">
                <a16:creationId xmlns:a16="http://schemas.microsoft.com/office/drawing/2014/main" id="{F05AC358-4EA5-5D7C-E500-22D2B380EB55}"/>
              </a:ext>
            </a:extLst>
          </p:cNvPr>
          <p:cNvSpPr/>
          <p:nvPr/>
        </p:nvSpPr>
        <p:spPr bwMode="auto">
          <a:xfrm>
            <a:off x="914400" y="4648200"/>
            <a:ext cx="4038600"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2" name="Rounded Rectangle 11">
            <a:extLst>
              <a:ext uri="{FF2B5EF4-FFF2-40B4-BE49-F238E27FC236}">
                <a16:creationId xmlns:a16="http://schemas.microsoft.com/office/drawing/2014/main" id="{1BC250DC-FB42-8DAD-570D-84C1A798B5FD}"/>
              </a:ext>
            </a:extLst>
          </p:cNvPr>
          <p:cNvSpPr/>
          <p:nvPr/>
        </p:nvSpPr>
        <p:spPr bwMode="auto">
          <a:xfrm>
            <a:off x="2727278" y="5029200"/>
            <a:ext cx="3140122" cy="5334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3" name="Rounded Rectangle 12">
            <a:extLst>
              <a:ext uri="{FF2B5EF4-FFF2-40B4-BE49-F238E27FC236}">
                <a16:creationId xmlns:a16="http://schemas.microsoft.com/office/drawing/2014/main" id="{3F88839F-B5CA-A6D2-FC18-AF4AA439D99D}"/>
              </a:ext>
            </a:extLst>
          </p:cNvPr>
          <p:cNvSpPr/>
          <p:nvPr/>
        </p:nvSpPr>
        <p:spPr bwMode="auto">
          <a:xfrm>
            <a:off x="2955878" y="5966915"/>
            <a:ext cx="3140122"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7" name="Rounded Rectangle 6">
            <a:extLst>
              <a:ext uri="{FF2B5EF4-FFF2-40B4-BE49-F238E27FC236}">
                <a16:creationId xmlns:a16="http://schemas.microsoft.com/office/drawing/2014/main" id="{D39105B1-B525-47E8-5E52-A7C61228A15E}"/>
              </a:ext>
            </a:extLst>
          </p:cNvPr>
          <p:cNvSpPr/>
          <p:nvPr/>
        </p:nvSpPr>
        <p:spPr bwMode="auto">
          <a:xfrm>
            <a:off x="2057400" y="1143000"/>
            <a:ext cx="1371600" cy="381000"/>
          </a:xfrm>
          <a:prstGeom prst="round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127" name="Rectangle 7"/>
          <p:cNvSpPr>
            <a:spLocks noGrp="1" noChangeArrowheads="1"/>
          </p:cNvSpPr>
          <p:nvPr>
            <p:ph type="body" idx="1"/>
          </p:nvPr>
        </p:nvSpPr>
        <p:spPr>
          <a:xfrm>
            <a:off x="258739" y="1143000"/>
            <a:ext cx="8534400" cy="5715000"/>
          </a:xfrm>
          <a:ln>
            <a:noFill/>
          </a:ln>
        </p:spPr>
        <p:txBody>
          <a:bodyPr/>
          <a:lstStyle/>
          <a:p>
            <a:pPr marL="12700" indent="-12700">
              <a:spcBef>
                <a:spcPts val="600"/>
              </a:spcBef>
              <a:spcAft>
                <a:spcPts val="1200"/>
              </a:spcAft>
            </a:pPr>
            <a:r>
              <a:rPr lang="en-US" dirty="0"/>
              <a:t>Sec. 3. (a) </a:t>
            </a:r>
            <a:r>
              <a:rPr lang="en-US" b="1" dirty="0"/>
              <a:t>No oral </a:t>
            </a:r>
            <a:r>
              <a:rPr lang="en-US" dirty="0"/>
              <a:t>or sign language </a:t>
            </a:r>
            <a:r>
              <a:rPr lang="en-US" b="1" dirty="0"/>
              <a:t>statement</a:t>
            </a:r>
            <a:r>
              <a:rPr lang="en-US" dirty="0"/>
              <a:t> of an accused made as a result of </a:t>
            </a:r>
            <a:r>
              <a:rPr lang="en-US" b="1" dirty="0"/>
              <a:t>custodial interrogation</a:t>
            </a:r>
            <a:r>
              <a:rPr lang="en-US" dirty="0"/>
              <a:t> shall be admissible against the accused in a criminal proceeding </a:t>
            </a:r>
            <a:r>
              <a:rPr lang="en-US" b="1" dirty="0"/>
              <a:t>unless</a:t>
            </a:r>
            <a:r>
              <a:rPr lang="en-US" dirty="0"/>
              <a:t>:</a:t>
            </a:r>
          </a:p>
          <a:p>
            <a:pPr marL="12700" indent="-12700">
              <a:spcBef>
                <a:spcPts val="600"/>
              </a:spcBef>
              <a:spcAft>
                <a:spcPts val="1200"/>
              </a:spcAft>
            </a:pPr>
            <a:r>
              <a:rPr lang="en-US" dirty="0"/>
              <a:t>(1) an </a:t>
            </a:r>
            <a:r>
              <a:rPr lang="en-US" b="1" dirty="0"/>
              <a:t>electronic recording</a:t>
            </a:r>
            <a:r>
              <a:rPr lang="en-US" dirty="0"/>
              <a:t>, which may include motion picture, video tape, or other </a:t>
            </a:r>
            <a:r>
              <a:rPr lang="en-US" b="1" dirty="0"/>
              <a:t>visual recording</a:t>
            </a:r>
            <a:r>
              <a:rPr lang="en-US" dirty="0"/>
              <a:t>, is made of the statement;</a:t>
            </a:r>
          </a:p>
          <a:p>
            <a:pPr marL="12700" indent="-12700">
              <a:spcBef>
                <a:spcPts val="600"/>
              </a:spcBef>
              <a:spcAft>
                <a:spcPts val="1200"/>
              </a:spcAft>
            </a:pPr>
            <a:r>
              <a:rPr lang="en-US" dirty="0"/>
              <a:t>(2) </a:t>
            </a:r>
            <a:r>
              <a:rPr lang="en-US" b="1" dirty="0"/>
              <a:t>prior to </a:t>
            </a:r>
            <a:r>
              <a:rPr lang="en-US" dirty="0"/>
              <a:t>the statement but during the recording the accused is </a:t>
            </a:r>
            <a:r>
              <a:rPr lang="en-US" b="1" dirty="0"/>
              <a:t>given the warning </a:t>
            </a:r>
            <a:r>
              <a:rPr lang="en-US" dirty="0"/>
              <a:t>in </a:t>
            </a:r>
            <a:r>
              <a:rPr lang="en-US" b="1" dirty="0"/>
              <a:t>Subsection (a) of Section 2 </a:t>
            </a:r>
            <a:r>
              <a:rPr lang="en-US" dirty="0"/>
              <a:t>above and the accused knowingly, intelligently, and </a:t>
            </a:r>
            <a:r>
              <a:rPr lang="en-US" b="1" dirty="0"/>
              <a:t>voluntarily</a:t>
            </a:r>
            <a:r>
              <a:rPr lang="en-US" dirty="0"/>
              <a:t> </a:t>
            </a:r>
            <a:r>
              <a:rPr lang="en-US" b="1" dirty="0"/>
              <a:t>waives any rights set out in the warning;</a:t>
            </a:r>
          </a:p>
        </p:txBody>
      </p:sp>
      <p:sp>
        <p:nvSpPr>
          <p:cNvPr id="2" name="Title 1">
            <a:extLst>
              <a:ext uri="{FF2B5EF4-FFF2-40B4-BE49-F238E27FC236}">
                <a16:creationId xmlns:a16="http://schemas.microsoft.com/office/drawing/2014/main" id="{F6768C0C-6914-5C74-F630-BCFCD0E8C6F1}"/>
              </a:ext>
            </a:extLst>
          </p:cNvPr>
          <p:cNvSpPr>
            <a:spLocks noGrp="1"/>
          </p:cNvSpPr>
          <p:nvPr>
            <p:ph type="title"/>
          </p:nvPr>
        </p:nvSpPr>
        <p:spPr>
          <a:xfrm>
            <a:off x="304800" y="304800"/>
            <a:ext cx="7316787" cy="1143000"/>
          </a:xfrm>
        </p:spPr>
        <p:txBody>
          <a:bodyPr/>
          <a:lstStyle/>
          <a:p>
            <a:pPr rtl="0" fontAlgn="base"/>
            <a:r>
              <a:rPr lang="en-US" sz="2800">
                <a:solidFill>
                  <a:srgbClr val="000000"/>
                </a:solidFill>
                <a:effectLst/>
                <a:latin typeface="Arial" panose="020B0604020202020204" pitchFamily="34" charset="0"/>
                <a:ea typeface="Times New Roman" panose="02020603050405020304" pitchFamily="18" charset="0"/>
                <a:cs typeface="Georgia" panose="02040502050405020303" pitchFamily="18" charset="0"/>
              </a:rPr>
              <a:t>Art. 38.22. When statements may be used</a:t>
            </a:r>
            <a:endParaRPr lang="en-US">
              <a:effectLst/>
            </a:endParaRPr>
          </a:p>
        </p:txBody>
      </p:sp>
    </p:spTree>
    <p:extLst>
      <p:ext uri="{BB962C8B-B14F-4D97-AF65-F5344CB8AC3E}">
        <p14:creationId xmlns:p14="http://schemas.microsoft.com/office/powerpoint/2010/main" val="412833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0"/>
                                  </p:iterate>
                                  <p:childTnLst>
                                    <p:set>
                                      <p:cBhvr>
                                        <p:cTn id="6" dur="1" fill="hold">
                                          <p:stCondLst>
                                            <p:cond delay="0"/>
                                          </p:stCondLst>
                                        </p:cTn>
                                        <p:tgtEl>
                                          <p:spTgt spid="51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iterate type="wd">
                                    <p:tmPct val="0"/>
                                  </p:iterate>
                                  <p:childTnLst>
                                    <p:animClr clrSpc="rgb" dir="cw">
                                      <p:cBhvr override="childStyle">
                                        <p:cTn id="18" dur="500" fill="hold"/>
                                        <p:tgtEl>
                                          <p:spTgt spid="5127">
                                            <p:txEl>
                                              <p:pRg st="0" end="0"/>
                                            </p:txEl>
                                          </p:spTgt>
                                        </p:tgtEl>
                                        <p:attrNameLst>
                                          <p:attrName>style.color</p:attrName>
                                        </p:attrNameLst>
                                      </p:cBhvr>
                                      <p:to>
                                        <a:srgbClr val="CBCBCB"/>
                                      </p:to>
                                    </p:animClr>
                                  </p:childTnLst>
                                </p:cTn>
                              </p:par>
                              <p:par>
                                <p:cTn id="19" presetID="10" presetClass="exit" presetSubtype="0" fill="hold" grpId="1"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iterate type="lt">
                                    <p:tmAbs val="0"/>
                                  </p:iterate>
                                  <p:childTnLst>
                                    <p:set>
                                      <p:cBhvr>
                                        <p:cTn id="32" dur="1" fill="hold">
                                          <p:stCondLst>
                                            <p:cond delay="0"/>
                                          </p:stCondLst>
                                        </p:cTn>
                                        <p:tgtEl>
                                          <p:spTgt spid="512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127">
                                            <p:txEl>
                                              <p:pRg st="1" end="1"/>
                                            </p:txEl>
                                          </p:spTgt>
                                        </p:tgtEl>
                                        <p:attrNameLst>
                                          <p:attrName>ppt_c</p:attrName>
                                        </p:attrNameLst>
                                      </p:cBhvr>
                                      <p:to>
                                        <a:schemeClr val="bg2"/>
                                      </p:to>
                                    </p:animClr>
                                  </p:sub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lt">
                                    <p:tmAbs val="0"/>
                                  </p:iterate>
                                  <p:childTnLst>
                                    <p:set>
                                      <p:cBhvr>
                                        <p:cTn id="42" dur="1" fill="hold">
                                          <p:stCondLst>
                                            <p:cond delay="0"/>
                                          </p:stCondLst>
                                        </p:cTn>
                                        <p:tgtEl>
                                          <p:spTgt spid="5127">
                                            <p:txEl>
                                              <p:pRg st="2" end="2"/>
                                            </p:txEl>
                                          </p:spTgt>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20" grpId="0" animBg="1"/>
      <p:bldP spid="20" grpId="1" animBg="1"/>
      <p:bldP spid="14" grpId="0" animBg="1"/>
      <p:bldP spid="8" grpId="0" animBg="1"/>
      <p:bldP spid="8" grpId="1" animBg="1"/>
      <p:bldP spid="9" grpId="0" animBg="1"/>
      <p:bldP spid="9" grpId="1" animBg="1"/>
      <p:bldP spid="10" grpId="0" animBg="1"/>
      <p:bldP spid="10" grpId="1" animBg="1"/>
      <p:bldP spid="11" grpId="0" animBg="1"/>
      <p:bldP spid="12" grpId="0" animBg="1"/>
      <p:bldP spid="13" grpId="0" animBg="1"/>
      <p:bldP spid="7" grpId="0" animBg="1"/>
      <p:bldP spid="7" grpId="1" animBg="1"/>
      <p:bldP spid="5127" grpId="0" uiExpand="1" build="p"/>
      <p:bldP spid="5127" grpId="1"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7" name="Rectangle 7"/>
          <p:cNvSpPr>
            <a:spLocks noGrp="1" noChangeArrowheads="1"/>
          </p:cNvSpPr>
          <p:nvPr>
            <p:ph type="body" idx="1"/>
          </p:nvPr>
        </p:nvSpPr>
        <p:spPr>
          <a:xfrm>
            <a:off x="304800" y="1219200"/>
            <a:ext cx="4724400" cy="5638800"/>
          </a:xfrm>
        </p:spPr>
        <p:txBody>
          <a:bodyPr/>
          <a:lstStyle/>
          <a:p>
            <a:pPr marL="12700" indent="-12700">
              <a:spcBef>
                <a:spcPts val="600"/>
              </a:spcBef>
              <a:spcAft>
                <a:spcPts val="1200"/>
              </a:spcAft>
            </a:pPr>
            <a:r>
              <a:rPr lang="en-US"/>
              <a:t>Sec. 3. (a) …</a:t>
            </a:r>
          </a:p>
          <a:p>
            <a:pPr marL="12700" indent="-12700">
              <a:spcBef>
                <a:spcPts val="600"/>
              </a:spcBef>
              <a:spcAft>
                <a:spcPts val="1200"/>
              </a:spcAft>
            </a:pPr>
            <a:r>
              <a:rPr lang="en-US"/>
              <a:t>(3) the recording device was capable of making an accurate recording, the operator was competent, and the recording is accurate and has not been altered;</a:t>
            </a:r>
          </a:p>
          <a:p>
            <a:pPr marL="12700" indent="-12700">
              <a:spcBef>
                <a:spcPts val="600"/>
              </a:spcBef>
              <a:spcAft>
                <a:spcPts val="1200"/>
              </a:spcAft>
            </a:pPr>
            <a:r>
              <a:rPr lang="en-US"/>
              <a:t>(4) all voices on the recording are identified; and</a:t>
            </a:r>
          </a:p>
        </p:txBody>
      </p:sp>
      <p:sp>
        <p:nvSpPr>
          <p:cNvPr id="2" name="Title 1">
            <a:extLst>
              <a:ext uri="{FF2B5EF4-FFF2-40B4-BE49-F238E27FC236}">
                <a16:creationId xmlns:a16="http://schemas.microsoft.com/office/drawing/2014/main" id="{4A4D6219-9FEB-2349-B564-05011AAFF087}"/>
              </a:ext>
            </a:extLst>
          </p:cNvPr>
          <p:cNvSpPr>
            <a:spLocks noGrp="1"/>
          </p:cNvSpPr>
          <p:nvPr>
            <p:ph type="title"/>
          </p:nvPr>
        </p:nvSpPr>
        <p:spPr>
          <a:xfrm>
            <a:off x="304800" y="304800"/>
            <a:ext cx="8534400" cy="1143000"/>
          </a:xfrm>
        </p:spPr>
        <p:txBody>
          <a:bodyPr/>
          <a:lstStyle/>
          <a:p>
            <a:r>
              <a:rPr lang="en-US" sz="2800" b="1" dirty="0">
                <a:solidFill>
                  <a:srgbClr val="000000"/>
                </a:solidFill>
                <a:effectLst/>
                <a:latin typeface="Arial" panose="020B0604020202020204" pitchFamily="34" charset="0"/>
                <a:ea typeface="Times New Roman" panose="02020603050405020304" pitchFamily="18" charset="0"/>
                <a:cs typeface="Georgia" panose="02040502050405020303" pitchFamily="18" charset="0"/>
              </a:rPr>
              <a:t>Art. 38.22. When statements may be used</a:t>
            </a:r>
            <a:r>
              <a:rPr lang="en-US" dirty="0"/>
              <a:t> </a:t>
            </a:r>
          </a:p>
        </p:txBody>
      </p:sp>
      <p:pic>
        <p:nvPicPr>
          <p:cNvPr id="4" name="Picture 3" descr="A camera on a tripod&#10;&#10;Description automatically generated">
            <a:extLst>
              <a:ext uri="{FF2B5EF4-FFF2-40B4-BE49-F238E27FC236}">
                <a16:creationId xmlns:a16="http://schemas.microsoft.com/office/drawing/2014/main" id="{3AFDFA1E-888C-0164-0380-94B0BDA2480C}"/>
              </a:ext>
            </a:extLst>
          </p:cNvPr>
          <p:cNvPicPr>
            <a:picLocks noChangeAspect="1"/>
          </p:cNvPicPr>
          <p:nvPr/>
        </p:nvPicPr>
        <p:blipFill>
          <a:blip r:embed="rId3"/>
          <a:stretch>
            <a:fillRect/>
          </a:stretch>
        </p:blipFill>
        <p:spPr>
          <a:xfrm>
            <a:off x="5029200" y="2260600"/>
            <a:ext cx="3962400" cy="2641600"/>
          </a:xfrm>
          <a:prstGeom prst="rect">
            <a:avLst/>
          </a:prstGeom>
        </p:spPr>
      </p:pic>
    </p:spTree>
    <p:extLst>
      <p:ext uri="{BB962C8B-B14F-4D97-AF65-F5344CB8AC3E}">
        <p14:creationId xmlns:p14="http://schemas.microsoft.com/office/powerpoint/2010/main" val="14414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7" name="Rectangle 7"/>
          <p:cNvSpPr>
            <a:spLocks noGrp="1" noChangeArrowheads="1"/>
          </p:cNvSpPr>
          <p:nvPr>
            <p:ph type="body" idx="1"/>
          </p:nvPr>
        </p:nvSpPr>
        <p:spPr>
          <a:xfrm>
            <a:off x="304800" y="1219200"/>
            <a:ext cx="4724400" cy="4953000"/>
          </a:xfrm>
        </p:spPr>
        <p:txBody>
          <a:bodyPr/>
          <a:lstStyle/>
          <a:p>
            <a:pPr marL="12700" indent="-12700">
              <a:spcBef>
                <a:spcPts val="600"/>
              </a:spcBef>
              <a:spcAft>
                <a:spcPts val="1200"/>
              </a:spcAft>
            </a:pPr>
            <a:r>
              <a:rPr lang="en-US"/>
              <a:t>Sec. 3. (a) …</a:t>
            </a:r>
          </a:p>
          <a:p>
            <a:pPr marL="12700" indent="-12700">
              <a:spcBef>
                <a:spcPts val="600"/>
              </a:spcBef>
              <a:spcAft>
                <a:spcPts val="1200"/>
              </a:spcAft>
            </a:pPr>
            <a:r>
              <a:rPr lang="en-US"/>
              <a:t>(5) not later than the 20th day before the date of the proceeding, the attorney representing the defendant is provided with a true, complete, and accurate copy of all recordings of the defendant made under this article.</a:t>
            </a:r>
          </a:p>
        </p:txBody>
      </p:sp>
      <p:sp>
        <p:nvSpPr>
          <p:cNvPr id="2" name="Title 1">
            <a:extLst>
              <a:ext uri="{FF2B5EF4-FFF2-40B4-BE49-F238E27FC236}">
                <a16:creationId xmlns:a16="http://schemas.microsoft.com/office/drawing/2014/main" id="{4A4D6219-9FEB-2349-B564-05011AAFF087}"/>
              </a:ext>
            </a:extLst>
          </p:cNvPr>
          <p:cNvSpPr>
            <a:spLocks noGrp="1"/>
          </p:cNvSpPr>
          <p:nvPr>
            <p:ph type="title"/>
          </p:nvPr>
        </p:nvSpPr>
        <p:spPr>
          <a:xfrm>
            <a:off x="304800" y="304800"/>
            <a:ext cx="8534400" cy="1143000"/>
          </a:xfrm>
        </p:spPr>
        <p:txBody>
          <a:bodyPr/>
          <a:lstStyle/>
          <a:p>
            <a:r>
              <a:rPr lang="en-US" sz="2800" b="1" dirty="0">
                <a:solidFill>
                  <a:srgbClr val="000000"/>
                </a:solidFill>
                <a:effectLst/>
                <a:latin typeface="Arial" panose="020B0604020202020204" pitchFamily="34" charset="0"/>
                <a:ea typeface="Times New Roman" panose="02020603050405020304" pitchFamily="18" charset="0"/>
                <a:cs typeface="Georgia" panose="02040502050405020303" pitchFamily="18" charset="0"/>
              </a:rPr>
              <a:t>Art. 38.22. When statements may be used</a:t>
            </a:r>
            <a:r>
              <a:rPr lang="en-US" dirty="0"/>
              <a:t> </a:t>
            </a:r>
          </a:p>
        </p:txBody>
      </p:sp>
      <p:pic>
        <p:nvPicPr>
          <p:cNvPr id="4" name="Picture 3" descr="A camera on a tripod&#10;&#10;Description automatically generated">
            <a:extLst>
              <a:ext uri="{FF2B5EF4-FFF2-40B4-BE49-F238E27FC236}">
                <a16:creationId xmlns:a16="http://schemas.microsoft.com/office/drawing/2014/main" id="{3AFDFA1E-888C-0164-0380-94B0BDA2480C}"/>
              </a:ext>
            </a:extLst>
          </p:cNvPr>
          <p:cNvPicPr>
            <a:picLocks noChangeAspect="1"/>
          </p:cNvPicPr>
          <p:nvPr/>
        </p:nvPicPr>
        <p:blipFill>
          <a:blip r:embed="rId3"/>
          <a:stretch>
            <a:fillRect/>
          </a:stretch>
        </p:blipFill>
        <p:spPr>
          <a:xfrm>
            <a:off x="5029200" y="2260600"/>
            <a:ext cx="3962400" cy="2641600"/>
          </a:xfrm>
          <a:prstGeom prst="rect">
            <a:avLst/>
          </a:prstGeom>
        </p:spPr>
      </p:pic>
    </p:spTree>
    <p:extLst>
      <p:ext uri="{BB962C8B-B14F-4D97-AF65-F5344CB8AC3E}">
        <p14:creationId xmlns:p14="http://schemas.microsoft.com/office/powerpoint/2010/main" val="15025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4572001" y="1447800"/>
            <a:ext cx="4234070" cy="5324535"/>
          </a:xfrm>
          <a:prstGeom prst="rect">
            <a:avLst/>
          </a:prstGeom>
          <a:noFill/>
        </p:spPr>
        <p:txBody>
          <a:bodyPr wrap="square" rtlCol="0">
            <a:spAutoFit/>
          </a:bodyPr>
          <a:lstStyle/>
          <a:p>
            <a:pPr>
              <a:spcAft>
                <a:spcPts val="1200"/>
              </a:spcAft>
            </a:pPr>
            <a:r>
              <a:rPr lang="en-US" sz="3200" dirty="0">
                <a:solidFill>
                  <a:srgbClr val="212121"/>
                </a:solidFill>
                <a:latin typeface="+mn-lt"/>
              </a:rPr>
              <a:t>The intent of this two-step tactic is to obtain a confession before the suspect understands his rights</a:t>
            </a:r>
          </a:p>
          <a:p>
            <a:pPr>
              <a:spcAft>
                <a:spcPts val="1200"/>
              </a:spcAft>
            </a:pPr>
            <a:r>
              <a:rPr lang="en-US" sz="3200" dirty="0">
                <a:solidFill>
                  <a:srgbClr val="212121"/>
                </a:solidFill>
                <a:latin typeface="+mn-lt"/>
              </a:rPr>
              <a:t>— then read the suspect his rights</a:t>
            </a:r>
          </a:p>
          <a:p>
            <a:pPr>
              <a:spcAft>
                <a:spcPts val="1200"/>
              </a:spcAft>
            </a:pPr>
            <a:r>
              <a:rPr lang="en-US" sz="3200" dirty="0">
                <a:solidFill>
                  <a:srgbClr val="212121"/>
                </a:solidFill>
                <a:latin typeface="+mn-lt"/>
              </a:rPr>
              <a:t>— then have the suspect repeat the confession.</a:t>
            </a:r>
            <a:r>
              <a:rPr lang="en-US" sz="3200" baseline="30000" dirty="0">
                <a:solidFill>
                  <a:srgbClr val="212121"/>
                </a:solidFill>
                <a:latin typeface="+mn-lt"/>
              </a:rPr>
              <a:t>1</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6" name="Picture 5" descr="A close-up of a hand&#10;&#10;Description automatically generated">
            <a:extLst>
              <a:ext uri="{FF2B5EF4-FFF2-40B4-BE49-F238E27FC236}">
                <a16:creationId xmlns:a16="http://schemas.microsoft.com/office/drawing/2014/main" id="{C5165A0A-7003-4751-FA59-FA7F0B37850F}"/>
              </a:ext>
            </a:extLst>
          </p:cNvPr>
          <p:cNvPicPr>
            <a:picLocks noChangeAspect="1"/>
          </p:cNvPicPr>
          <p:nvPr/>
        </p:nvPicPr>
        <p:blipFill rotWithShape="1">
          <a:blip r:embed="rId3"/>
          <a:srcRect l="10799"/>
          <a:stretch/>
        </p:blipFill>
        <p:spPr>
          <a:xfrm>
            <a:off x="0" y="1447800"/>
            <a:ext cx="4243318" cy="3170099"/>
          </a:xfrm>
          <a:prstGeom prst="rect">
            <a:avLst/>
          </a:prstGeom>
        </p:spPr>
      </p:pic>
    </p:spTree>
    <p:extLst>
      <p:ext uri="{BB962C8B-B14F-4D97-AF65-F5344CB8AC3E}">
        <p14:creationId xmlns:p14="http://schemas.microsoft.com/office/powerpoint/2010/main" val="370803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228600" y="1981200"/>
            <a:ext cx="8686800" cy="1143000"/>
          </a:xfrm>
        </p:spPr>
        <p:txBody>
          <a:bodyPr/>
          <a:lstStyle/>
          <a:p>
            <a:pPr algn="ctr"/>
            <a:r>
              <a:rPr lang="en-US" sz="6200" cap="all" dirty="0"/>
              <a:t>Custody</a:t>
            </a:r>
            <a:endParaRPr lang="en-US" cap="al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295400"/>
            <a:ext cx="4724400" cy="4985980"/>
          </a:xfrm>
          <a:prstGeom prst="rect">
            <a:avLst/>
          </a:prstGeom>
          <a:noFill/>
        </p:spPr>
        <p:txBody>
          <a:bodyPr wrap="square" rtlCol="0">
            <a:spAutoFit/>
          </a:bodyPr>
          <a:lstStyle/>
          <a:p>
            <a:pPr marL="28575">
              <a:spcAft>
                <a:spcPts val="1200"/>
              </a:spcAft>
            </a:pPr>
            <a:r>
              <a:rPr lang="en-US" sz="2800" b="0" i="0">
                <a:solidFill>
                  <a:srgbClr val="212121"/>
                </a:solidFill>
                <a:effectLst/>
                <a:latin typeface="Arial" panose="020B0604020202020204" pitchFamily="34" charset="0"/>
              </a:rPr>
              <a:t>“Custody” exists if an officer makes a “</a:t>
            </a:r>
            <a:r>
              <a:rPr lang="en-US" sz="2800" b="1" i="0">
                <a:solidFill>
                  <a:srgbClr val="212121"/>
                </a:solidFill>
                <a:effectLst/>
                <a:latin typeface="Arial" panose="020B0604020202020204" pitchFamily="34" charset="0"/>
              </a:rPr>
              <a:t>formal arrest</a:t>
            </a:r>
            <a:r>
              <a:rPr lang="en-US" sz="2800" b="0" i="0">
                <a:solidFill>
                  <a:srgbClr val="212121"/>
                </a:solidFill>
                <a:effectLst/>
                <a:latin typeface="Arial" panose="020B0604020202020204" pitchFamily="34" charset="0"/>
              </a:rPr>
              <a:t>,” which is accomplished by informing the detainee that he is under “arrest.”</a:t>
            </a:r>
            <a:r>
              <a:rPr lang="en-US" sz="2800" b="0" i="0" baseline="30000">
                <a:solidFill>
                  <a:srgbClr val="212121"/>
                </a:solidFill>
                <a:effectLst/>
                <a:latin typeface="Arial" panose="020B0604020202020204" pitchFamily="34" charset="0"/>
              </a:rPr>
              <a:t>1</a:t>
            </a:r>
          </a:p>
          <a:p>
            <a:pPr marL="28575">
              <a:spcAft>
                <a:spcPts val="1200"/>
              </a:spcAft>
            </a:pPr>
            <a:r>
              <a:rPr lang="en-US" sz="2800">
                <a:solidFill>
                  <a:srgbClr val="212121"/>
                </a:solidFill>
                <a:latin typeface="Arial" panose="020B0604020202020204" pitchFamily="34" charset="0"/>
              </a:rPr>
              <a:t>A nonarrest field stop for investigation is generally not sufficient,</a:t>
            </a:r>
            <a:r>
              <a:rPr lang="en-US" sz="2800" baseline="30000">
                <a:solidFill>
                  <a:srgbClr val="212121"/>
                </a:solidFill>
                <a:latin typeface="Arial" panose="020B0604020202020204" pitchFamily="34" charset="0"/>
              </a:rPr>
              <a:t>2</a:t>
            </a:r>
            <a:r>
              <a:rPr lang="en-US" sz="2800" b="0" i="1" u="none" strike="noStrike" kern="1200" baseline="0">
                <a:solidFill>
                  <a:srgbClr val="212121"/>
                </a:solidFill>
                <a:latin typeface="Arial" panose="020B0604020202020204" pitchFamily="34" charset="0"/>
              </a:rPr>
              <a:t> </a:t>
            </a:r>
            <a:r>
              <a:rPr lang="en-US" sz="2800">
                <a:solidFill>
                  <a:srgbClr val="212121"/>
                </a:solidFill>
                <a:latin typeface="Arial" panose="020B0604020202020204" pitchFamily="34" charset="0"/>
              </a:rPr>
              <a:t>nor is a “traffic stop” made to issue a citation after which the motorist will be released.</a:t>
            </a:r>
            <a:r>
              <a:rPr lang="en-US" sz="2800" baseline="30000">
                <a:solidFill>
                  <a:srgbClr val="212121"/>
                </a:solidFill>
                <a:latin typeface="Arial" panose="020B0604020202020204" pitchFamily="34" charset="0"/>
              </a:rPr>
              <a:t>3</a:t>
            </a:r>
            <a:endParaRPr lang="en-US" sz="2800">
              <a:solidFill>
                <a:srgbClr val="212121"/>
              </a:solidFill>
              <a:latin typeface="Arial" panose="020B0604020202020204" pitchFamily="34" charset="0"/>
            </a:endParaRP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3200" i="0" kern="1200" dirty="0">
                <a:solidFill>
                  <a:srgbClr val="212121"/>
                </a:solidFill>
                <a:effectLst/>
                <a:latin typeface="Arial" panose="020B0604020202020204" pitchFamily="34" charset="0"/>
                <a:ea typeface="ＭＳ Ｐゴシック" panose="020B0600070205080204" pitchFamily="34" charset="-128"/>
                <a:cs typeface="+mn-cs"/>
              </a:rPr>
              <a:t>CUSTODY</a:t>
            </a:r>
            <a:endParaRPr lang="en-US" sz="3200" dirty="0">
              <a:effectLst/>
            </a:endParaRPr>
          </a:p>
        </p:txBody>
      </p:sp>
      <p:pic>
        <p:nvPicPr>
          <p:cNvPr id="3" name="Picture 2" descr="A police officer writing on a clipboard&#10;&#10;Description automatically generated">
            <a:extLst>
              <a:ext uri="{FF2B5EF4-FFF2-40B4-BE49-F238E27FC236}">
                <a16:creationId xmlns:a16="http://schemas.microsoft.com/office/drawing/2014/main" id="{0ED3D7D6-BD96-EE0C-96D7-494320D2097C}"/>
              </a:ext>
            </a:extLst>
          </p:cNvPr>
          <p:cNvPicPr>
            <a:picLocks noChangeAspect="1"/>
          </p:cNvPicPr>
          <p:nvPr/>
        </p:nvPicPr>
        <p:blipFill rotWithShape="1">
          <a:blip r:embed="rId3"/>
          <a:srcRect l="5918" r="42653" b="5828"/>
          <a:stretch/>
        </p:blipFill>
        <p:spPr>
          <a:xfrm>
            <a:off x="5287585" y="2438401"/>
            <a:ext cx="3627815" cy="4419600"/>
          </a:xfrm>
          <a:prstGeom prst="rect">
            <a:avLst/>
          </a:prstGeom>
        </p:spPr>
      </p:pic>
      <p:sp>
        <p:nvSpPr>
          <p:cNvPr id="6" name="TextBox 5">
            <a:extLst>
              <a:ext uri="{FF2B5EF4-FFF2-40B4-BE49-F238E27FC236}">
                <a16:creationId xmlns:a16="http://schemas.microsoft.com/office/drawing/2014/main" id="{6CFD6163-EDA7-4079-03F4-40825EA3E38A}"/>
              </a:ext>
            </a:extLst>
          </p:cNvPr>
          <p:cNvSpPr txBox="1"/>
          <p:nvPr/>
        </p:nvSpPr>
        <p:spPr>
          <a:xfrm>
            <a:off x="5046802" y="2220724"/>
            <a:ext cx="3944798" cy="446276"/>
          </a:xfrm>
          <a:prstGeom prst="rect">
            <a:avLst/>
          </a:prstGeom>
          <a:noFill/>
        </p:spPr>
        <p:txBody>
          <a:bodyPr wrap="none" rtlCol="0">
            <a:spAutoFit/>
          </a:bodyPr>
          <a:lstStyle/>
          <a:p>
            <a:r>
              <a:rPr lang="en-US" b="1"/>
              <a:t>TEMPORARY DETENTION</a:t>
            </a:r>
          </a:p>
        </p:txBody>
      </p:sp>
    </p:spTree>
    <p:extLst>
      <p:ext uri="{BB962C8B-B14F-4D97-AF65-F5344CB8AC3E}">
        <p14:creationId xmlns:p14="http://schemas.microsoft.com/office/powerpoint/2010/main" val="272563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722313" y="2075619"/>
            <a:ext cx="7696200" cy="1569660"/>
          </a:xfrm>
          <a:prstGeom prst="rect">
            <a:avLst/>
          </a:prstGeom>
          <a:noFill/>
        </p:spPr>
        <p:txBody>
          <a:bodyPr wrap="square" rtlCol="0">
            <a:spAutoFit/>
          </a:bodyPr>
          <a:lstStyle/>
          <a:p>
            <a:pPr>
              <a:spcAft>
                <a:spcPts val="1200"/>
              </a:spcAft>
            </a:pPr>
            <a:r>
              <a:rPr lang="en-US" sz="3200" dirty="0">
                <a:solidFill>
                  <a:srgbClr val="191919"/>
                </a:solidFill>
                <a:latin typeface="ArialMT"/>
              </a:rPr>
              <a:t>Police conduct during an encounter may cause a </a:t>
            </a:r>
            <a:r>
              <a:rPr lang="en-US" sz="3200" b="1" dirty="0">
                <a:solidFill>
                  <a:srgbClr val="191919"/>
                </a:solidFill>
                <a:latin typeface="ArialMT"/>
              </a:rPr>
              <a:t>consensual inquiry to escalate into custodial interrogation</a:t>
            </a:r>
            <a:r>
              <a:rPr lang="en-US" sz="3200" dirty="0">
                <a:solidFill>
                  <a:srgbClr val="191919"/>
                </a:solidFill>
                <a:latin typeface="ArialMT"/>
              </a:rPr>
              <a:t>.</a:t>
            </a:r>
            <a:r>
              <a:rPr lang="en-US" sz="3200" baseline="30000" dirty="0">
                <a:solidFill>
                  <a:srgbClr val="191919"/>
                </a:solidFill>
                <a:latin typeface="ArialMT"/>
              </a:rPr>
              <a:t>1</a:t>
            </a:r>
          </a:p>
        </p:txBody>
      </p:sp>
      <p:sp>
        <p:nvSpPr>
          <p:cNvPr id="3" name="Title 2">
            <a:extLst>
              <a:ext uri="{FF2B5EF4-FFF2-40B4-BE49-F238E27FC236}">
                <a16:creationId xmlns:a16="http://schemas.microsoft.com/office/drawing/2014/main" id="{44F38B5C-4B18-566B-A0C1-D8AD6EE27CA0}"/>
              </a:ext>
            </a:extLst>
          </p:cNvPr>
          <p:cNvSpPr>
            <a:spLocks noGrp="1"/>
          </p:cNvSpPr>
          <p:nvPr>
            <p:ph type="title"/>
          </p:nvPr>
        </p:nvSpPr>
        <p:spPr>
          <a:xfrm>
            <a:off x="533400" y="228600"/>
            <a:ext cx="8458200" cy="1143000"/>
          </a:xfrm>
        </p:spPr>
        <p:txBody>
          <a:bodyPr/>
          <a:lstStyle/>
          <a:p>
            <a:pPr marL="1716088" indent="-1704975"/>
            <a:r>
              <a:rPr kumimoji="1" lang="en-US" sz="2800" b="1" i="1" kern="1200" dirty="0" err="1">
                <a:solidFill>
                  <a:srgbClr val="212121"/>
                </a:solidFill>
                <a:effectLst/>
                <a:latin typeface="Arial" panose="020B0604020202020204" pitchFamily="34" charset="0"/>
                <a:ea typeface="ＭＳ Ｐゴシック" panose="020B0600070205080204" pitchFamily="34" charset="-128"/>
                <a:cs typeface="+mj-cs"/>
              </a:rPr>
              <a:t>Dowthitt</a:t>
            </a:r>
            <a:r>
              <a:rPr kumimoji="1" lang="en-US" sz="2800" b="1" kern="1200" dirty="0">
                <a:solidFill>
                  <a:srgbClr val="212121"/>
                </a:solidFill>
                <a:effectLst/>
                <a:latin typeface="Arial" panose="020B0604020202020204" pitchFamily="34" charset="0"/>
                <a:ea typeface="ＭＳ Ｐゴシック" panose="020B0600070205080204" pitchFamily="34" charset="-128"/>
                <a:cs typeface="+mj-cs"/>
              </a:rPr>
              <a:t>:	</a:t>
            </a:r>
            <a:r>
              <a:rPr kumimoji="1" lang="en-US" sz="2800" b="1" kern="1200" cap="all" dirty="0">
                <a:solidFill>
                  <a:srgbClr val="212121"/>
                </a:solidFill>
                <a:effectLst/>
                <a:latin typeface="Arial" panose="020B0604020202020204" pitchFamily="34" charset="0"/>
                <a:ea typeface="ＭＳ Ｐゴシック" panose="020B0600070205080204" pitchFamily="34" charset="-128"/>
              </a:rPr>
              <a:t>Detention May Become Custodial</a:t>
            </a:r>
            <a:endParaRPr lang="en-US" cap="all" dirty="0"/>
          </a:p>
        </p:txBody>
      </p:sp>
    </p:spTree>
    <p:extLst>
      <p:ext uri="{BB962C8B-B14F-4D97-AF65-F5344CB8AC3E}">
        <p14:creationId xmlns:p14="http://schemas.microsoft.com/office/powerpoint/2010/main" val="233214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uniform talking to a person&#10;&#10;Description automatically generated">
            <a:extLst>
              <a:ext uri="{FF2B5EF4-FFF2-40B4-BE49-F238E27FC236}">
                <a16:creationId xmlns:a16="http://schemas.microsoft.com/office/drawing/2014/main" id="{AA041502-430F-42B9-F4A6-E424A35E7B8C}"/>
              </a:ext>
            </a:extLst>
          </p:cNvPr>
          <p:cNvPicPr>
            <a:picLocks noChangeAspect="1"/>
          </p:cNvPicPr>
          <p:nvPr/>
        </p:nvPicPr>
        <p:blipFill rotWithShape="1">
          <a:blip r:embed="rId3"/>
          <a:srcRect r="27500"/>
          <a:stretch/>
        </p:blipFill>
        <p:spPr>
          <a:xfrm>
            <a:off x="5128635" y="3124201"/>
            <a:ext cx="3980729" cy="2894036"/>
          </a:xfrm>
          <a:prstGeom prst="rect">
            <a:avLst/>
          </a:prstGeom>
        </p:spPr>
      </p:pic>
      <p:sp>
        <p:nvSpPr>
          <p:cNvPr id="4" name="TextBox 3">
            <a:extLst>
              <a:ext uri="{FF2B5EF4-FFF2-40B4-BE49-F238E27FC236}">
                <a16:creationId xmlns:a16="http://schemas.microsoft.com/office/drawing/2014/main" id="{F71176E4-0526-D5BC-E9E6-255565D58B44}"/>
              </a:ext>
            </a:extLst>
          </p:cNvPr>
          <p:cNvSpPr txBox="1"/>
          <p:nvPr/>
        </p:nvSpPr>
        <p:spPr>
          <a:xfrm>
            <a:off x="271922" y="2581394"/>
            <a:ext cx="4985878" cy="3139321"/>
          </a:xfrm>
          <a:prstGeom prst="rect">
            <a:avLst/>
          </a:prstGeom>
          <a:noFill/>
        </p:spPr>
        <p:txBody>
          <a:bodyPr wrap="square" rtlCol="0">
            <a:spAutoFit/>
          </a:bodyPr>
          <a:lstStyle/>
          <a:p>
            <a:pPr marL="409575" lvl="1" indent="-381000">
              <a:spcAft>
                <a:spcPts val="3600"/>
              </a:spcAft>
              <a:buAutoNum type="alphaLcPeriod"/>
            </a:pPr>
            <a:r>
              <a:rPr lang="en-US" sz="2800" b="0" i="0" dirty="0">
                <a:solidFill>
                  <a:srgbClr val="212121"/>
                </a:solidFill>
                <a:effectLst/>
                <a:latin typeface="Arial" panose="020B0604020202020204" pitchFamily="34" charset="0"/>
              </a:rPr>
              <a:t>Defendant is not free to leave or cannot require the officer to leave, and</a:t>
            </a:r>
          </a:p>
          <a:p>
            <a:pPr marL="409575" lvl="1" indent="-381000">
              <a:spcAft>
                <a:spcPts val="1200"/>
              </a:spcAft>
              <a:buAutoNum type="alphaLcPeriod"/>
            </a:pPr>
            <a:r>
              <a:rPr lang="en-US" sz="2800" b="0" i="0" dirty="0">
                <a:solidFill>
                  <a:srgbClr val="212121"/>
                </a:solidFill>
                <a:effectLst/>
                <a:latin typeface="Arial" panose="020B0604020202020204" pitchFamily="34" charset="0"/>
              </a:rPr>
              <a:t>The restraint is “</a:t>
            </a:r>
            <a:r>
              <a:rPr lang="en-US" sz="2800" b="1" i="0" dirty="0">
                <a:solidFill>
                  <a:srgbClr val="212121"/>
                </a:solidFill>
                <a:effectLst/>
                <a:latin typeface="Arial" panose="020B0604020202020204" pitchFamily="34" charset="0"/>
              </a:rPr>
              <a:t>comparable to … a formal arrest</a:t>
            </a:r>
            <a:r>
              <a:rPr lang="en-US" sz="2800" b="0" i="0" dirty="0">
                <a:solidFill>
                  <a:srgbClr val="212121"/>
                </a:solidFill>
                <a:effectLst/>
                <a:latin typeface="Arial" panose="020B0604020202020204" pitchFamily="34" charset="0"/>
              </a:rPr>
              <a:t>.”</a:t>
            </a:r>
            <a:r>
              <a:rPr lang="en-US" sz="2800" baseline="30000" dirty="0">
                <a:solidFill>
                  <a:srgbClr val="212121"/>
                </a:solidFill>
                <a:latin typeface="Arial" panose="020B0604020202020204" pitchFamily="34" charset="0"/>
              </a:rPr>
              <a:t>1</a:t>
            </a:r>
            <a:endParaRPr lang="en-US" sz="2800" baseline="30000" dirty="0"/>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3200" i="0" kern="1200" dirty="0">
                <a:solidFill>
                  <a:srgbClr val="212121"/>
                </a:solidFill>
                <a:effectLst/>
                <a:latin typeface="Arial" panose="020B0604020202020204" pitchFamily="34" charset="0"/>
                <a:ea typeface="ＭＳ Ｐゴシック" panose="020B0600070205080204" pitchFamily="34" charset="-128"/>
                <a:cs typeface="+mn-cs"/>
              </a:rPr>
              <a:t>CUSTODY</a:t>
            </a:r>
            <a:endParaRPr lang="en-US" sz="3200" dirty="0">
              <a:effectLst/>
            </a:endParaRPr>
          </a:p>
        </p:txBody>
      </p:sp>
      <p:sp>
        <p:nvSpPr>
          <p:cNvPr id="7" name="TextBox 6">
            <a:extLst>
              <a:ext uri="{FF2B5EF4-FFF2-40B4-BE49-F238E27FC236}">
                <a16:creationId xmlns:a16="http://schemas.microsoft.com/office/drawing/2014/main" id="{2BEE766D-E5CD-777B-86E8-5C62FC689653}"/>
              </a:ext>
            </a:extLst>
          </p:cNvPr>
          <p:cNvSpPr txBox="1"/>
          <p:nvPr/>
        </p:nvSpPr>
        <p:spPr>
          <a:xfrm>
            <a:off x="228600" y="1350608"/>
            <a:ext cx="8534400" cy="584775"/>
          </a:xfrm>
          <a:prstGeom prst="rect">
            <a:avLst/>
          </a:prstGeom>
          <a:noFill/>
        </p:spPr>
        <p:txBody>
          <a:bodyPr wrap="square" rtlCol="0">
            <a:spAutoFit/>
          </a:bodyPr>
          <a:lstStyle/>
          <a:p>
            <a:pPr marL="12700" indent="-12700"/>
            <a:r>
              <a:rPr lang="en-US" sz="3200" dirty="0">
                <a:solidFill>
                  <a:srgbClr val="0070C0"/>
                </a:solidFill>
                <a:latin typeface="+mn-lt"/>
              </a:rPr>
              <a:t>Custody may arise if:</a:t>
            </a:r>
            <a:endParaRPr lang="en-US" sz="3200" dirty="0">
              <a:latin typeface="+mn-lt"/>
            </a:endParaRPr>
          </a:p>
        </p:txBody>
      </p:sp>
    </p:spTree>
    <p:extLst>
      <p:ext uri="{BB962C8B-B14F-4D97-AF65-F5344CB8AC3E}">
        <p14:creationId xmlns:p14="http://schemas.microsoft.com/office/powerpoint/2010/main" val="14360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2066544"/>
            <a:ext cx="8382000" cy="1723549"/>
          </a:xfrm>
          <a:prstGeom prst="rect">
            <a:avLst/>
          </a:prstGeom>
          <a:noFill/>
        </p:spPr>
        <p:txBody>
          <a:bodyPr wrap="square" rtlCol="0">
            <a:spAutoFit/>
          </a:bodyPr>
          <a:lstStyle/>
          <a:p>
            <a:pPr>
              <a:spcAft>
                <a:spcPts val="1200"/>
              </a:spcAft>
            </a:pPr>
            <a:r>
              <a:rPr lang="en-US" sz="3200" dirty="0">
                <a:solidFill>
                  <a:srgbClr val="212121"/>
                </a:solidFill>
                <a:latin typeface="Arial" panose="020B0604020202020204" pitchFamily="34" charset="0"/>
              </a:rPr>
              <a:t>Capital murder case. </a:t>
            </a:r>
          </a:p>
          <a:p>
            <a:pPr>
              <a:spcAft>
                <a:spcPts val="1200"/>
              </a:spcAft>
            </a:pPr>
            <a:r>
              <a:rPr lang="en-US" sz="3200" dirty="0">
                <a:solidFill>
                  <a:srgbClr val="212121"/>
                </a:solidFill>
                <a:latin typeface="Arial" panose="020B0604020202020204" pitchFamily="34" charset="0"/>
              </a:rPr>
              <a:t>D voluntarily came to the sheriff's office to give a written statement.</a:t>
            </a:r>
          </a:p>
        </p:txBody>
      </p:sp>
      <p:sp>
        <p:nvSpPr>
          <p:cNvPr id="2" name="Title 1">
            <a:extLst>
              <a:ext uri="{FF2B5EF4-FFF2-40B4-BE49-F238E27FC236}">
                <a16:creationId xmlns:a16="http://schemas.microsoft.com/office/drawing/2014/main" id="{D31F63A9-90F5-0984-4CC7-05A525536CF2}"/>
              </a:ext>
            </a:extLst>
          </p:cNvPr>
          <p:cNvSpPr>
            <a:spLocks noGrp="1"/>
          </p:cNvSpPr>
          <p:nvPr>
            <p:ph type="title"/>
          </p:nvPr>
        </p:nvSpPr>
        <p:spPr>
          <a:xfrm>
            <a:off x="533400" y="923544"/>
            <a:ext cx="8077200" cy="1143000"/>
          </a:xfrm>
        </p:spPr>
        <p:txBody>
          <a:bodyPr/>
          <a:lstStyle/>
          <a:p>
            <a:pPr rtl="0" fontAlgn="base"/>
            <a:r>
              <a:rPr kumimoji="1" lang="en-US" sz="4800" i="1" kern="1200" dirty="0" err="1">
                <a:solidFill>
                  <a:schemeClr val="tx1"/>
                </a:solidFill>
                <a:effectLst/>
                <a:latin typeface="Arial" panose="020B0604020202020204" pitchFamily="34" charset="0"/>
                <a:ea typeface="ＭＳ Ｐゴシック" panose="020B0600070205080204" pitchFamily="34" charset="-128"/>
                <a:cs typeface="+mn-cs"/>
              </a:rPr>
              <a:t>Dowthitt</a:t>
            </a:r>
            <a:r>
              <a:rPr kumimoji="1" lang="en-US" sz="4800" i="1" kern="1200" dirty="0">
                <a:solidFill>
                  <a:schemeClr val="tx1"/>
                </a:solidFill>
                <a:effectLst/>
                <a:latin typeface="Arial" panose="020B0604020202020204" pitchFamily="34" charset="0"/>
                <a:ea typeface="ＭＳ Ｐゴシック" panose="020B0600070205080204" pitchFamily="34" charset="-128"/>
                <a:cs typeface="+mn-cs"/>
              </a:rPr>
              <a:t> v. State</a:t>
            </a:r>
            <a:r>
              <a:rPr kumimoji="1" lang="en-US" sz="2300" i="0" kern="1200" dirty="0">
                <a:solidFill>
                  <a:schemeClr val="bg2"/>
                </a:solidFill>
                <a:effectLst/>
                <a:latin typeface="Arial" panose="020B0604020202020204" pitchFamily="34" charset="0"/>
                <a:ea typeface="ＭＳ Ｐゴシック" panose="020B0600070205080204" pitchFamily="34" charset="-128"/>
                <a:cs typeface="+mn-cs"/>
              </a:rPr>
              <a:t>, </a:t>
            </a:r>
            <a:r>
              <a:rPr kumimoji="1" lang="en-US" sz="1200" i="0" kern="1200" dirty="0">
                <a:solidFill>
                  <a:schemeClr val="bg2"/>
                </a:solidFill>
                <a:effectLst/>
                <a:latin typeface="Arial" panose="020B0604020202020204" pitchFamily="34" charset="0"/>
                <a:ea typeface="ＭＳ Ｐゴシック" panose="020B0600070205080204" pitchFamily="34" charset="-128"/>
                <a:cs typeface="+mn-cs"/>
              </a:rPr>
              <a:t>931 S.W.2d 244 (Tex. Crim. App. 1996).</a:t>
            </a:r>
            <a:endParaRPr lang="en-US" sz="1200" dirty="0">
              <a:solidFill>
                <a:schemeClr val="bg2"/>
              </a:solidFill>
              <a:effectLst/>
            </a:endParaRPr>
          </a:p>
        </p:txBody>
      </p:sp>
    </p:spTree>
    <p:extLst>
      <p:ext uri="{BB962C8B-B14F-4D97-AF65-F5344CB8AC3E}">
        <p14:creationId xmlns:p14="http://schemas.microsoft.com/office/powerpoint/2010/main" val="557564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457200" y="1447800"/>
            <a:ext cx="3848100" cy="4632037"/>
          </a:xfrm>
          <a:prstGeom prst="rect">
            <a:avLst/>
          </a:prstGeom>
          <a:noFill/>
        </p:spPr>
        <p:txBody>
          <a:bodyPr wrap="square" rtlCol="0">
            <a:spAutoFit/>
          </a:bodyPr>
          <a:lstStyle/>
          <a:p>
            <a:pPr marL="228600" indent="-228600">
              <a:spcAft>
                <a:spcPts val="2400"/>
              </a:spcAft>
            </a:pPr>
            <a:r>
              <a:rPr lang="en-US" sz="2800" dirty="0">
                <a:latin typeface="+mn-lt"/>
              </a:rPr>
              <a:t>• Length of the interrogation </a:t>
            </a:r>
            <a:r>
              <a:rPr lang="en-US" sz="4800" dirty="0">
                <a:latin typeface="+mn-lt"/>
              </a:rPr>
              <a:t>(15 hours);</a:t>
            </a:r>
            <a:endParaRPr lang="en-US" sz="2800" dirty="0">
              <a:latin typeface="+mn-lt"/>
            </a:endParaRPr>
          </a:p>
          <a:p>
            <a:pPr marL="228600" indent="-228600">
              <a:spcAft>
                <a:spcPts val="600"/>
              </a:spcAft>
            </a:pPr>
            <a:r>
              <a:rPr lang="en-US" sz="2800" dirty="0">
                <a:latin typeface="+mn-lt"/>
              </a:rPr>
              <a:t>• Exercise of police control over D </a:t>
            </a:r>
          </a:p>
          <a:p>
            <a:pPr marL="228600" indent="-228600">
              <a:spcAft>
                <a:spcPts val="1200"/>
              </a:spcAft>
            </a:pPr>
            <a:r>
              <a:rPr lang="en-US" sz="2800" dirty="0">
                <a:latin typeface="+mn-lt"/>
              </a:rPr>
              <a:t>	</a:t>
            </a:r>
            <a:r>
              <a:rPr lang="en-US" sz="2400" dirty="0">
                <a:latin typeface="+mn-lt"/>
              </a:rPr>
              <a:t>accompanying D at restroom breaks and </a:t>
            </a:r>
          </a:p>
          <a:p>
            <a:pPr marL="228600" indent="-228600">
              <a:spcAft>
                <a:spcPts val="1200"/>
              </a:spcAft>
            </a:pPr>
            <a:r>
              <a:rPr lang="en-US" sz="2400" dirty="0">
                <a:latin typeface="+mn-lt"/>
              </a:rPr>
              <a:t>	ignoring requests to see his wife.</a:t>
            </a:r>
          </a:p>
        </p:txBody>
      </p:sp>
      <p:pic>
        <p:nvPicPr>
          <p:cNvPr id="6" name="Picture 5" descr="A close-up of an hourglass&#10;&#10;Description automatically generated">
            <a:extLst>
              <a:ext uri="{FF2B5EF4-FFF2-40B4-BE49-F238E27FC236}">
                <a16:creationId xmlns:a16="http://schemas.microsoft.com/office/drawing/2014/main" id="{86499DFE-E4DE-FEB9-7C7F-EEF8861FDEB2}"/>
              </a:ext>
            </a:extLst>
          </p:cNvPr>
          <p:cNvPicPr>
            <a:picLocks noChangeAspect="1"/>
          </p:cNvPicPr>
          <p:nvPr/>
        </p:nvPicPr>
        <p:blipFill>
          <a:blip r:embed="rId3"/>
          <a:stretch>
            <a:fillRect/>
          </a:stretch>
        </p:blipFill>
        <p:spPr>
          <a:xfrm>
            <a:off x="5638800" y="1676400"/>
            <a:ext cx="1769310" cy="4378188"/>
          </a:xfrm>
          <a:prstGeom prst="rect">
            <a:avLst/>
          </a:prstGeom>
        </p:spPr>
      </p:pic>
      <p:sp>
        <p:nvSpPr>
          <p:cNvPr id="2" name="Title 1">
            <a:extLst>
              <a:ext uri="{FF2B5EF4-FFF2-40B4-BE49-F238E27FC236}">
                <a16:creationId xmlns:a16="http://schemas.microsoft.com/office/drawing/2014/main" id="{73706D5D-A0E0-737E-52E4-8F93392C79A2}"/>
              </a:ext>
            </a:extLst>
          </p:cNvPr>
          <p:cNvSpPr>
            <a:spLocks noGrp="1"/>
          </p:cNvSpPr>
          <p:nvPr>
            <p:ph type="title"/>
          </p:nvPr>
        </p:nvSpPr>
        <p:spPr>
          <a:xfrm>
            <a:off x="533400" y="228600"/>
            <a:ext cx="8191500" cy="1143000"/>
          </a:xfrm>
        </p:spPr>
        <p:txBody>
          <a:bodyPr/>
          <a:lstStyle/>
          <a:p>
            <a:pPr marL="1716088" indent="-1716088"/>
            <a:r>
              <a:rPr kumimoji="1" lang="en-US" sz="2800" b="1" i="1" kern="1200" dirty="0" err="1">
                <a:solidFill>
                  <a:srgbClr val="212121"/>
                </a:solidFill>
                <a:effectLst/>
                <a:ea typeface="ＭＳ Ｐゴシック" panose="020B0600070205080204" pitchFamily="34" charset="-128"/>
              </a:rPr>
              <a:t>Dowthitt</a:t>
            </a:r>
            <a:r>
              <a:rPr kumimoji="1" lang="en-US" sz="2800" b="1" kern="1200" dirty="0">
                <a:solidFill>
                  <a:srgbClr val="212121"/>
                </a:solidFill>
                <a:effectLst/>
                <a:ea typeface="ＭＳ Ｐゴシック" panose="020B0600070205080204" pitchFamily="34" charset="-128"/>
              </a:rPr>
              <a:t>:	</a:t>
            </a:r>
            <a:r>
              <a:rPr lang="en-US" sz="2800" dirty="0"/>
              <a:t>CUSTODY FACTORS CONSIDERED:</a:t>
            </a:r>
          </a:p>
        </p:txBody>
      </p:sp>
      <p:sp>
        <p:nvSpPr>
          <p:cNvPr id="3" name="TextBox 2">
            <a:extLst>
              <a:ext uri="{FF2B5EF4-FFF2-40B4-BE49-F238E27FC236}">
                <a16:creationId xmlns:a16="http://schemas.microsoft.com/office/drawing/2014/main" id="{075D77A9-EFA3-D3D7-BF5B-EFA3DAA0CCEC}"/>
              </a:ext>
            </a:extLst>
          </p:cNvPr>
          <p:cNvSpPr txBox="1"/>
          <p:nvPr/>
        </p:nvSpPr>
        <p:spPr>
          <a:xfrm>
            <a:off x="4305300" y="1646456"/>
            <a:ext cx="4498232" cy="4401205"/>
          </a:xfrm>
          <a:prstGeom prst="rect">
            <a:avLst/>
          </a:prstGeom>
          <a:solidFill>
            <a:schemeClr val="bg1"/>
          </a:solidFill>
        </p:spPr>
        <p:txBody>
          <a:bodyPr wrap="square" rtlCol="0">
            <a:spAutoFit/>
          </a:bodyPr>
          <a:lstStyle/>
          <a:p>
            <a:pPr marL="228600" indent="-228600">
              <a:spcAft>
                <a:spcPts val="2400"/>
              </a:spcAft>
            </a:pPr>
            <a:r>
              <a:rPr lang="en-US" sz="2800" dirty="0">
                <a:latin typeface="+mn-lt"/>
              </a:rPr>
              <a:t>• </a:t>
            </a:r>
            <a:r>
              <a:rPr lang="en-US" sz="2400" dirty="0">
                <a:latin typeface="+mn-lt"/>
              </a:rPr>
              <a:t>While D did not admit to committing the murder, his </a:t>
            </a:r>
            <a:r>
              <a:rPr lang="en-US" sz="2400" b="1" dirty="0">
                <a:latin typeface="+mn-lt"/>
              </a:rPr>
              <a:t>damaging</a:t>
            </a:r>
            <a:r>
              <a:rPr lang="en-US" sz="2400" dirty="0">
                <a:latin typeface="+mn-lt"/>
              </a:rPr>
              <a:t> </a:t>
            </a:r>
            <a:r>
              <a:rPr lang="en-US" sz="2400" b="1" dirty="0">
                <a:latin typeface="+mn-lt"/>
              </a:rPr>
              <a:t>admission </a:t>
            </a:r>
            <a:r>
              <a:rPr lang="en-US" sz="2400" dirty="0">
                <a:latin typeface="+mn-lt"/>
              </a:rPr>
              <a:t>establishing probable cause </a:t>
            </a:r>
            <a:r>
              <a:rPr lang="en-US" sz="2400" b="1" dirty="0">
                <a:latin typeface="+mn-lt"/>
              </a:rPr>
              <a:t>that he was present during the murders</a:t>
            </a:r>
            <a:r>
              <a:rPr lang="en-US" sz="2400" dirty="0">
                <a:latin typeface="+mn-lt"/>
              </a:rPr>
              <a:t>.</a:t>
            </a:r>
          </a:p>
          <a:p>
            <a:pPr marL="228600" indent="-228600">
              <a:spcAft>
                <a:spcPts val="2400"/>
              </a:spcAft>
            </a:pPr>
            <a:r>
              <a:rPr lang="en-US" sz="2400" dirty="0">
                <a:latin typeface="+mn-lt"/>
              </a:rPr>
              <a:t>	CCA: </a:t>
            </a:r>
            <a:r>
              <a:rPr lang="en-US" sz="2800" dirty="0">
                <a:latin typeface="+mn-lt"/>
              </a:rPr>
              <a:t>“Custody” began after D admitted his presence during the murders.</a:t>
            </a:r>
          </a:p>
        </p:txBody>
      </p:sp>
    </p:spTree>
    <p:extLst>
      <p:ext uri="{BB962C8B-B14F-4D97-AF65-F5344CB8AC3E}">
        <p14:creationId xmlns:p14="http://schemas.microsoft.com/office/powerpoint/2010/main" val="102365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F98307D-F17D-BF67-96D2-00350507869A}"/>
              </a:ext>
            </a:extLst>
          </p:cNvPr>
          <p:cNvSpPr/>
          <p:nvPr/>
        </p:nvSpPr>
        <p:spPr>
          <a:xfrm>
            <a:off x="385878" y="1691944"/>
            <a:ext cx="8367829" cy="3663863"/>
          </a:xfrm>
          <a:custGeom>
            <a:avLst/>
            <a:gdLst>
              <a:gd name="connsiteX0" fmla="*/ 1151669 w 11774524"/>
              <a:gd name="connsiteY0" fmla="*/ 97946 h 4234612"/>
              <a:gd name="connsiteX1" fmla="*/ 10571242 w 11774524"/>
              <a:gd name="connsiteY1" fmla="*/ 122998 h 4234612"/>
              <a:gd name="connsiteX2" fmla="*/ 10583768 w 11774524"/>
              <a:gd name="connsiteY2" fmla="*/ 1312971 h 4234612"/>
              <a:gd name="connsiteX3" fmla="*/ 1164195 w 11774524"/>
              <a:gd name="connsiteY3" fmla="*/ 1525913 h 4234612"/>
              <a:gd name="connsiteX4" fmla="*/ 1189247 w 11774524"/>
              <a:gd name="connsiteY4" fmla="*/ 2628204 h 4234612"/>
              <a:gd name="connsiteX5" fmla="*/ 10596294 w 11774524"/>
              <a:gd name="connsiteY5" fmla="*/ 2690834 h 4234612"/>
              <a:gd name="connsiteX6" fmla="*/ 10596294 w 11774524"/>
              <a:gd name="connsiteY6" fmla="*/ 4031119 h 4234612"/>
              <a:gd name="connsiteX7" fmla="*/ 1151669 w 11774524"/>
              <a:gd name="connsiteY7" fmla="*/ 4206483 h 423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4524" h="4234612">
                <a:moveTo>
                  <a:pt x="1151669" y="97946"/>
                </a:moveTo>
                <a:cubicBezTo>
                  <a:pt x="5075447" y="9220"/>
                  <a:pt x="8999226" y="-79506"/>
                  <a:pt x="10571242" y="122998"/>
                </a:cubicBezTo>
                <a:cubicBezTo>
                  <a:pt x="12143259" y="325502"/>
                  <a:pt x="12151609" y="1079152"/>
                  <a:pt x="10583768" y="1312971"/>
                </a:cubicBezTo>
                <a:cubicBezTo>
                  <a:pt x="9015927" y="1546790"/>
                  <a:pt x="2729949" y="1306708"/>
                  <a:pt x="1164195" y="1525913"/>
                </a:cubicBezTo>
                <a:cubicBezTo>
                  <a:pt x="-401559" y="1745119"/>
                  <a:pt x="-382769" y="2434051"/>
                  <a:pt x="1189247" y="2628204"/>
                </a:cubicBezTo>
                <a:cubicBezTo>
                  <a:pt x="2761263" y="2822357"/>
                  <a:pt x="9028453" y="2457015"/>
                  <a:pt x="10596294" y="2690834"/>
                </a:cubicBezTo>
                <a:cubicBezTo>
                  <a:pt x="12164135" y="2924653"/>
                  <a:pt x="12170398" y="3778511"/>
                  <a:pt x="10596294" y="4031119"/>
                </a:cubicBezTo>
                <a:cubicBezTo>
                  <a:pt x="9022190" y="4283727"/>
                  <a:pt x="5086929" y="4245105"/>
                  <a:pt x="1151669" y="4206483"/>
                </a:cubicBezTo>
              </a:path>
            </a:pathLst>
          </a:custGeom>
          <a:noFill/>
          <a:ln w="120650">
            <a:solidFill>
              <a:schemeClr val="bg2">
                <a:lumMod val="75000"/>
              </a:schemeClr>
            </a:solidFill>
            <a:prstDash val="solid"/>
            <a:tailEnd type="arrow"/>
            <a:extLst>
              <a:ext uri="{C807C97D-BFC1-408E-A445-0C87EB9F89A2}">
                <ask:lineSketchStyleProps xmlns:ask="http://schemas.microsoft.com/office/drawing/2018/sketchyshapes" sd="1219033472">
                  <a:custGeom>
                    <a:avLst/>
                    <a:gdLst>
                      <a:gd name="connsiteX0" fmla="*/ 998445 w 10207987"/>
                      <a:gd name="connsiteY0" fmla="*/ 80904 h 3497838"/>
                      <a:gd name="connsiteX1" fmla="*/ 9164795 w 10207987"/>
                      <a:gd name="connsiteY1" fmla="*/ 101597 h 3497838"/>
                      <a:gd name="connsiteX2" fmla="*/ 9175654 w 10207987"/>
                      <a:gd name="connsiteY2" fmla="*/ 1084529 h 3497838"/>
                      <a:gd name="connsiteX3" fmla="*/ 1009305 w 10207987"/>
                      <a:gd name="connsiteY3" fmla="*/ 1260421 h 3497838"/>
                      <a:gd name="connsiteX4" fmla="*/ 1031024 w 10207987"/>
                      <a:gd name="connsiteY4" fmla="*/ 2170926 h 3497838"/>
                      <a:gd name="connsiteX5" fmla="*/ 9186514 w 10207987"/>
                      <a:gd name="connsiteY5" fmla="*/ 2222659 h 3497838"/>
                      <a:gd name="connsiteX6" fmla="*/ 9186514 w 10207987"/>
                      <a:gd name="connsiteY6" fmla="*/ 3329750 h 3497838"/>
                      <a:gd name="connsiteX7" fmla="*/ 998445 w 10207987"/>
                      <a:gd name="connsiteY7" fmla="*/ 3474603 h 349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7987" h="3497838" extrusionOk="0">
                        <a:moveTo>
                          <a:pt x="998445" y="80904"/>
                        </a:moveTo>
                        <a:cubicBezTo>
                          <a:pt x="4230172" y="-97253"/>
                          <a:pt x="7573233" y="20160"/>
                          <a:pt x="9164795" y="101597"/>
                        </a:cubicBezTo>
                        <a:cubicBezTo>
                          <a:pt x="10578744" y="279622"/>
                          <a:pt x="10443683" y="894292"/>
                          <a:pt x="9175654" y="1084529"/>
                        </a:cubicBezTo>
                        <a:cubicBezTo>
                          <a:pt x="7763399" y="1329430"/>
                          <a:pt x="2346267" y="1192534"/>
                          <a:pt x="1009305" y="1260421"/>
                        </a:cubicBezTo>
                        <a:cubicBezTo>
                          <a:pt x="-444688" y="1388661"/>
                          <a:pt x="-244036" y="2052508"/>
                          <a:pt x="1031024" y="2170926"/>
                        </a:cubicBezTo>
                        <a:cubicBezTo>
                          <a:pt x="2646101" y="2361219"/>
                          <a:pt x="7881642" y="1917614"/>
                          <a:pt x="9186514" y="2222659"/>
                        </a:cubicBezTo>
                        <a:cubicBezTo>
                          <a:pt x="10448335" y="2400876"/>
                          <a:pt x="10476227" y="3191672"/>
                          <a:pt x="9186514" y="3329750"/>
                        </a:cubicBezTo>
                        <a:cubicBezTo>
                          <a:pt x="7760389" y="2952424"/>
                          <a:pt x="4069930" y="3979300"/>
                          <a:pt x="998445" y="347460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11" name="TextBox 10">
            <a:extLst>
              <a:ext uri="{FF2B5EF4-FFF2-40B4-BE49-F238E27FC236}">
                <a16:creationId xmlns:a16="http://schemas.microsoft.com/office/drawing/2014/main" id="{AA3C6D00-0F5A-C8B0-4F3B-035DC227EF55}"/>
              </a:ext>
            </a:extLst>
          </p:cNvPr>
          <p:cNvSpPr txBox="1"/>
          <p:nvPr/>
        </p:nvSpPr>
        <p:spPr>
          <a:xfrm>
            <a:off x="1320752" y="1157876"/>
            <a:ext cx="1855265" cy="941323"/>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9:00 a.m. </a:t>
            </a:r>
          </a:p>
          <a:p>
            <a:pPr algn="ctr"/>
            <a:r>
              <a:rPr lang="en-US" sz="900" dirty="0">
                <a:latin typeface="+mn-lt"/>
              </a:rPr>
              <a:t>D came to the sheriff's office to give a written statement. </a:t>
            </a:r>
          </a:p>
        </p:txBody>
      </p:sp>
      <p:sp>
        <p:nvSpPr>
          <p:cNvPr id="12" name="TextBox 11">
            <a:extLst>
              <a:ext uri="{FF2B5EF4-FFF2-40B4-BE49-F238E27FC236}">
                <a16:creationId xmlns:a16="http://schemas.microsoft.com/office/drawing/2014/main" id="{44739FE9-B340-BA46-92FA-67232DC77FA9}"/>
              </a:ext>
            </a:extLst>
          </p:cNvPr>
          <p:cNvSpPr txBox="1"/>
          <p:nvPr/>
        </p:nvSpPr>
        <p:spPr>
          <a:xfrm>
            <a:off x="3316002" y="666554"/>
            <a:ext cx="1929865" cy="1330836"/>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11:00 a.m. </a:t>
            </a:r>
          </a:p>
          <a:p>
            <a:pPr algn="ctr"/>
            <a:r>
              <a:rPr lang="en-US" sz="900" b="1" dirty="0">
                <a:latin typeface="+mn-lt"/>
              </a:rPr>
              <a:t>FIRST STATEMENT</a:t>
            </a:r>
          </a:p>
          <a:p>
            <a:pPr algn="ctr"/>
            <a:r>
              <a:rPr lang="en-US" sz="900" dirty="0">
                <a:latin typeface="+mn-lt"/>
              </a:rPr>
              <a:t>D finished and left for lunch. </a:t>
            </a:r>
            <a:r>
              <a:rPr lang="en-US" sz="900" dirty="0">
                <a:solidFill>
                  <a:srgbClr val="FF0000"/>
                </a:solidFill>
                <a:latin typeface="+mn-lt"/>
              </a:rPr>
              <a:t>N</a:t>
            </a:r>
            <a:r>
              <a:rPr lang="en-US" sz="900" b="1" dirty="0">
                <a:solidFill>
                  <a:srgbClr val="FF0000"/>
                </a:solidFill>
                <a:latin typeface="+mn-lt"/>
              </a:rPr>
              <a:t>o </a:t>
            </a:r>
            <a:r>
              <a:rPr lang="en-US" sz="900" b="1" i="1" dirty="0">
                <a:solidFill>
                  <a:srgbClr val="FF0000"/>
                </a:solidFill>
                <a:latin typeface="+mn-lt"/>
              </a:rPr>
              <a:t>Miranda</a:t>
            </a:r>
            <a:r>
              <a:rPr lang="en-US" sz="900" b="1" dirty="0">
                <a:solidFill>
                  <a:srgbClr val="FF0000"/>
                </a:solidFill>
                <a:latin typeface="+mn-lt"/>
              </a:rPr>
              <a:t> Warnings</a:t>
            </a:r>
            <a:r>
              <a:rPr lang="en-US" sz="900" dirty="0">
                <a:solidFill>
                  <a:srgbClr val="FF0000"/>
                </a:solidFill>
                <a:latin typeface="+mn-lt"/>
              </a:rPr>
              <a:t> </a:t>
            </a:r>
            <a:r>
              <a:rPr lang="en-US" sz="900" dirty="0">
                <a:latin typeface="+mn-lt"/>
              </a:rPr>
              <a:t>on the statement. </a:t>
            </a:r>
          </a:p>
        </p:txBody>
      </p:sp>
      <p:sp>
        <p:nvSpPr>
          <p:cNvPr id="14" name="TextBox 13">
            <a:extLst>
              <a:ext uri="{FF2B5EF4-FFF2-40B4-BE49-F238E27FC236}">
                <a16:creationId xmlns:a16="http://schemas.microsoft.com/office/drawing/2014/main" id="{03D8EE10-DA07-C78E-E39D-049D0F0738E9}"/>
              </a:ext>
            </a:extLst>
          </p:cNvPr>
          <p:cNvSpPr txBox="1"/>
          <p:nvPr/>
        </p:nvSpPr>
        <p:spPr>
          <a:xfrm>
            <a:off x="5567475" y="1045993"/>
            <a:ext cx="1929865" cy="1136079"/>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1:00 p.m. </a:t>
            </a:r>
          </a:p>
          <a:p>
            <a:pPr algn="ctr"/>
            <a:r>
              <a:rPr lang="en-US" sz="900" dirty="0">
                <a:latin typeface="+mn-lt"/>
              </a:rPr>
              <a:t>D returned and asked to change his earlier statement because it contained a false alibi. </a:t>
            </a:r>
          </a:p>
        </p:txBody>
      </p:sp>
      <p:sp>
        <p:nvSpPr>
          <p:cNvPr id="15" name="TextBox 14">
            <a:extLst>
              <a:ext uri="{FF2B5EF4-FFF2-40B4-BE49-F238E27FC236}">
                <a16:creationId xmlns:a16="http://schemas.microsoft.com/office/drawing/2014/main" id="{F8C6798D-7101-C75B-AC30-4DFFA2566251}"/>
              </a:ext>
            </a:extLst>
          </p:cNvPr>
          <p:cNvSpPr txBox="1"/>
          <p:nvPr/>
        </p:nvSpPr>
        <p:spPr>
          <a:xfrm>
            <a:off x="5567475" y="2454913"/>
            <a:ext cx="2184012" cy="1136079"/>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6:00 p.m. </a:t>
            </a:r>
          </a:p>
          <a:p>
            <a:pPr algn="ctr"/>
            <a:r>
              <a:rPr lang="en-US" sz="900" b="1" dirty="0">
                <a:latin typeface="+mn-lt"/>
              </a:rPr>
              <a:t>SECOND STATEMENT </a:t>
            </a:r>
            <a:r>
              <a:rPr lang="en-US" sz="900" dirty="0">
                <a:latin typeface="+mn-lt"/>
              </a:rPr>
              <a:t>Detective interrogates D. </a:t>
            </a:r>
            <a:r>
              <a:rPr lang="en-US" sz="900" dirty="0">
                <a:solidFill>
                  <a:srgbClr val="FF0000"/>
                </a:solidFill>
                <a:latin typeface="+mn-lt"/>
              </a:rPr>
              <a:t>N</a:t>
            </a:r>
            <a:r>
              <a:rPr lang="en-US" sz="900" b="1" dirty="0">
                <a:solidFill>
                  <a:srgbClr val="FF0000"/>
                </a:solidFill>
                <a:latin typeface="+mn-lt"/>
              </a:rPr>
              <a:t>o </a:t>
            </a:r>
            <a:r>
              <a:rPr lang="en-US" sz="900" b="1" i="1" dirty="0">
                <a:solidFill>
                  <a:srgbClr val="FF0000"/>
                </a:solidFill>
                <a:latin typeface="+mn-lt"/>
              </a:rPr>
              <a:t>Miranda</a:t>
            </a:r>
            <a:r>
              <a:rPr lang="en-US" sz="900" b="1" dirty="0">
                <a:solidFill>
                  <a:srgbClr val="FF0000"/>
                </a:solidFill>
                <a:latin typeface="+mn-lt"/>
              </a:rPr>
              <a:t> Warnings</a:t>
            </a:r>
            <a:r>
              <a:rPr lang="en-US" sz="900" dirty="0">
                <a:solidFill>
                  <a:srgbClr val="FF0000"/>
                </a:solidFill>
                <a:latin typeface="+mn-lt"/>
              </a:rPr>
              <a:t> </a:t>
            </a:r>
            <a:r>
              <a:rPr lang="en-US" sz="900" dirty="0">
                <a:latin typeface="+mn-lt"/>
              </a:rPr>
              <a:t>on the second statement.</a:t>
            </a:r>
          </a:p>
        </p:txBody>
      </p:sp>
      <p:sp>
        <p:nvSpPr>
          <p:cNvPr id="16" name="TextBox 15">
            <a:extLst>
              <a:ext uri="{FF2B5EF4-FFF2-40B4-BE49-F238E27FC236}">
                <a16:creationId xmlns:a16="http://schemas.microsoft.com/office/drawing/2014/main" id="{C0BB09E0-D266-5067-6106-4565879B8BB5}"/>
              </a:ext>
            </a:extLst>
          </p:cNvPr>
          <p:cNvSpPr txBox="1"/>
          <p:nvPr/>
        </p:nvSpPr>
        <p:spPr>
          <a:xfrm>
            <a:off x="3659739" y="2348314"/>
            <a:ext cx="1824521" cy="1330836"/>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7:00 p.m. </a:t>
            </a:r>
          </a:p>
          <a:p>
            <a:pPr algn="ctr"/>
            <a:r>
              <a:rPr lang="en-US" sz="900" dirty="0">
                <a:latin typeface="+mn-lt"/>
              </a:rPr>
              <a:t>D told he is not a suspect, D takes polygraph.</a:t>
            </a:r>
          </a:p>
          <a:p>
            <a:pPr algn="ctr"/>
            <a:r>
              <a:rPr lang="en-US" sz="900" b="1" i="1" dirty="0">
                <a:solidFill>
                  <a:srgbClr val="00B050"/>
                </a:solidFill>
                <a:latin typeface="+mn-lt"/>
              </a:rPr>
              <a:t>Miranda</a:t>
            </a:r>
            <a:r>
              <a:rPr lang="en-US" sz="900" b="1" dirty="0">
                <a:solidFill>
                  <a:srgbClr val="00B050"/>
                </a:solidFill>
                <a:latin typeface="+mn-lt"/>
              </a:rPr>
              <a:t> Warnings </a:t>
            </a:r>
            <a:r>
              <a:rPr lang="en-US" sz="900" dirty="0">
                <a:solidFill>
                  <a:srgbClr val="00B050"/>
                </a:solidFill>
                <a:latin typeface="+mn-lt"/>
              </a:rPr>
              <a:t>given</a:t>
            </a:r>
            <a:r>
              <a:rPr lang="en-US" sz="900" dirty="0">
                <a:latin typeface="+mn-lt"/>
              </a:rPr>
              <a:t>.  Video 1 starts.</a:t>
            </a:r>
          </a:p>
        </p:txBody>
      </p:sp>
      <p:sp>
        <p:nvSpPr>
          <p:cNvPr id="18" name="TextBox 17">
            <a:extLst>
              <a:ext uri="{FF2B5EF4-FFF2-40B4-BE49-F238E27FC236}">
                <a16:creationId xmlns:a16="http://schemas.microsoft.com/office/drawing/2014/main" id="{D8348EA7-F638-74C5-AB44-7BF7C115F95B}"/>
              </a:ext>
            </a:extLst>
          </p:cNvPr>
          <p:cNvSpPr txBox="1"/>
          <p:nvPr/>
        </p:nvSpPr>
        <p:spPr>
          <a:xfrm>
            <a:off x="4834964" y="4140199"/>
            <a:ext cx="4055036" cy="2737411"/>
          </a:xfrm>
          <a:prstGeom prst="ellipse">
            <a:avLst/>
          </a:prstGeom>
          <a:solidFill>
            <a:schemeClr val="bg1">
              <a:alpha val="75000"/>
            </a:schemeClr>
          </a:solidFill>
          <a:ln w="53975">
            <a:solidFill>
              <a:srgbClr val="0070C0"/>
            </a:solidFill>
          </a:ln>
        </p:spPr>
        <p:txBody>
          <a:bodyPr wrap="square" rtlCol="0">
            <a:spAutoFit/>
          </a:bodyPr>
          <a:lstStyle/>
          <a:p>
            <a:pPr algn="ctr">
              <a:spcAft>
                <a:spcPts val="0"/>
              </a:spcAft>
            </a:pPr>
            <a:r>
              <a:rPr lang="en-US" sz="1050" dirty="0">
                <a:latin typeface="+mn-lt"/>
              </a:rPr>
              <a:t>1:00 a.m. </a:t>
            </a:r>
          </a:p>
          <a:p>
            <a:pPr>
              <a:spcAft>
                <a:spcPts val="1200"/>
              </a:spcAft>
            </a:pPr>
            <a:r>
              <a:rPr lang="en-US" sz="900" dirty="0">
                <a:latin typeface="+mn-lt"/>
              </a:rPr>
              <a:t>Detective told D: “You were there, though, weren’t you?”</a:t>
            </a:r>
          </a:p>
          <a:p>
            <a:pPr>
              <a:spcAft>
                <a:spcPts val="1200"/>
              </a:spcAft>
            </a:pPr>
            <a:r>
              <a:rPr lang="en-US" sz="900" dirty="0">
                <a:latin typeface="+mn-lt"/>
              </a:rPr>
              <a:t>Soon after, D says: </a:t>
            </a:r>
            <a:r>
              <a:rPr lang="en-US" sz="900" b="1" dirty="0">
                <a:solidFill>
                  <a:srgbClr val="FF0000"/>
                </a:solidFill>
                <a:latin typeface="+mn-lt"/>
              </a:rPr>
              <a:t>“I was there the whole time.” </a:t>
            </a:r>
            <a:r>
              <a:rPr lang="en-US" sz="900" dirty="0">
                <a:latin typeface="+mn-lt"/>
              </a:rPr>
              <a:t>He gave details of what he observed at the crime scene, but he did not admit to participation in the murder.</a:t>
            </a:r>
          </a:p>
          <a:p>
            <a:pPr>
              <a:spcAft>
                <a:spcPts val="1200"/>
              </a:spcAft>
            </a:pPr>
            <a:r>
              <a:rPr lang="en-US" sz="900" dirty="0">
                <a:latin typeface="+mn-lt"/>
              </a:rPr>
              <a:t>Detective: “Okay? Now, you do realize, and you knew this going in, that you’re not going home tonight. You know that.” D replied, “Yeah. I’ve known that for a long time.”</a:t>
            </a:r>
          </a:p>
        </p:txBody>
      </p:sp>
      <p:sp>
        <p:nvSpPr>
          <p:cNvPr id="22" name="TextBox 21">
            <a:extLst>
              <a:ext uri="{FF2B5EF4-FFF2-40B4-BE49-F238E27FC236}">
                <a16:creationId xmlns:a16="http://schemas.microsoft.com/office/drawing/2014/main" id="{F437623E-CAC1-9371-63A5-7700DC4C4009}"/>
              </a:ext>
            </a:extLst>
          </p:cNvPr>
          <p:cNvSpPr txBox="1"/>
          <p:nvPr/>
        </p:nvSpPr>
        <p:spPr>
          <a:xfrm>
            <a:off x="2484518" y="3464784"/>
            <a:ext cx="1824520" cy="1136079"/>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11:00 p.m. </a:t>
            </a:r>
          </a:p>
          <a:p>
            <a:pPr algn="ctr"/>
            <a:r>
              <a:rPr lang="en-US" sz="900" dirty="0">
                <a:latin typeface="+mn-lt"/>
              </a:rPr>
              <a:t>Polygraph completed.  D asks to speak with his wife. Video 2 starts.</a:t>
            </a:r>
          </a:p>
        </p:txBody>
      </p:sp>
      <p:sp>
        <p:nvSpPr>
          <p:cNvPr id="21" name="TextBox 20">
            <a:extLst>
              <a:ext uri="{FF2B5EF4-FFF2-40B4-BE49-F238E27FC236}">
                <a16:creationId xmlns:a16="http://schemas.microsoft.com/office/drawing/2014/main" id="{7B699EDA-7D29-C5F9-14F0-49A6F3636338}"/>
              </a:ext>
            </a:extLst>
          </p:cNvPr>
          <p:cNvSpPr txBox="1"/>
          <p:nvPr/>
        </p:nvSpPr>
        <p:spPr>
          <a:xfrm>
            <a:off x="1734429" y="4656734"/>
            <a:ext cx="2362879" cy="1525592"/>
          </a:xfrm>
          <a:prstGeom prst="ellipse">
            <a:avLst/>
          </a:prstGeom>
          <a:solidFill>
            <a:schemeClr val="bg1">
              <a:alpha val="75000"/>
            </a:schemeClr>
          </a:solidFill>
          <a:ln w="53975">
            <a:solidFill>
              <a:srgbClr val="0070C0"/>
            </a:solidFill>
          </a:ln>
        </p:spPr>
        <p:txBody>
          <a:bodyPr wrap="square" rtlCol="0">
            <a:spAutoFit/>
          </a:bodyPr>
          <a:lstStyle/>
          <a:p>
            <a:pPr algn="ctr"/>
            <a:r>
              <a:rPr lang="en-US" sz="1050" dirty="0">
                <a:latin typeface="+mn-lt"/>
              </a:rPr>
              <a:t>3:55 a.m.</a:t>
            </a:r>
          </a:p>
          <a:p>
            <a:pPr algn="ctr"/>
            <a:r>
              <a:rPr lang="en-US" sz="900" dirty="0">
                <a:latin typeface="+mn-lt"/>
              </a:rPr>
              <a:t>Third written statement was not electronically recorded, but statements from this interrogation were not admitted into evidence at trial. </a:t>
            </a:r>
          </a:p>
        </p:txBody>
      </p:sp>
      <p:sp>
        <p:nvSpPr>
          <p:cNvPr id="3" name="Title 2">
            <a:extLst>
              <a:ext uri="{FF2B5EF4-FFF2-40B4-BE49-F238E27FC236}">
                <a16:creationId xmlns:a16="http://schemas.microsoft.com/office/drawing/2014/main" id="{F302DDD2-486B-91A3-D1EB-5F347CF8C04C}"/>
              </a:ext>
            </a:extLst>
          </p:cNvPr>
          <p:cNvSpPr>
            <a:spLocks noGrp="1"/>
          </p:cNvSpPr>
          <p:nvPr>
            <p:ph type="ctrTitle" sz="quarter"/>
          </p:nvPr>
        </p:nvSpPr>
        <p:spPr>
          <a:xfrm>
            <a:off x="385878" y="395646"/>
            <a:ext cx="1597077" cy="350398"/>
          </a:xfrm>
        </p:spPr>
        <p:txBody>
          <a:bodyPr/>
          <a:lstStyle/>
          <a:p>
            <a:r>
              <a:rPr lang="en-US" sz="1200" i="1" dirty="0" err="1"/>
              <a:t>Dowthitt</a:t>
            </a:r>
            <a:r>
              <a:rPr lang="en-US" sz="1200" dirty="0"/>
              <a:t> Timeline</a:t>
            </a:r>
          </a:p>
        </p:txBody>
      </p:sp>
      <p:cxnSp>
        <p:nvCxnSpPr>
          <p:cNvPr id="4" name="Straight Arrow Connector 3">
            <a:extLst>
              <a:ext uri="{FF2B5EF4-FFF2-40B4-BE49-F238E27FC236}">
                <a16:creationId xmlns:a16="http://schemas.microsoft.com/office/drawing/2014/main" id="{AB4BEB5B-7F91-A46D-BA35-612D1DA6D5C3}"/>
              </a:ext>
            </a:extLst>
          </p:cNvPr>
          <p:cNvCxnSpPr/>
          <p:nvPr/>
        </p:nvCxnSpPr>
        <p:spPr bwMode="auto">
          <a:xfrm flipH="1">
            <a:off x="3316002" y="1997390"/>
            <a:ext cx="2730898" cy="2888935"/>
          </a:xfrm>
          <a:prstGeom prst="straightConnector1">
            <a:avLst/>
          </a:prstGeom>
          <a:solidFill>
            <a:schemeClr val="accent1"/>
          </a:solidFill>
          <a:ln w="38100" cap="flat" cmpd="sng" algn="ctr">
            <a:solidFill>
              <a:srgbClr val="FF0000">
                <a:alpha val="99000"/>
              </a:srgbClr>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a:extLst>
              <a:ext uri="{FF2B5EF4-FFF2-40B4-BE49-F238E27FC236}">
                <a16:creationId xmlns:a16="http://schemas.microsoft.com/office/drawing/2014/main" id="{7E52BD98-C205-ABF3-0DBE-F759C18369E2}"/>
              </a:ext>
            </a:extLst>
          </p:cNvPr>
          <p:cNvSpPr txBox="1"/>
          <p:nvPr/>
        </p:nvSpPr>
        <p:spPr>
          <a:xfrm>
            <a:off x="4491523" y="3538320"/>
            <a:ext cx="1208985" cy="446276"/>
          </a:xfrm>
          <a:prstGeom prst="rect">
            <a:avLst/>
          </a:prstGeom>
          <a:noFill/>
        </p:spPr>
        <p:txBody>
          <a:bodyPr wrap="none" rtlCol="0">
            <a:spAutoFit/>
          </a:bodyPr>
          <a:lstStyle/>
          <a:p>
            <a:r>
              <a:rPr lang="en-US" dirty="0">
                <a:solidFill>
                  <a:srgbClr val="FF0000"/>
                </a:solidFill>
              </a:rPr>
              <a:t>15 hours</a:t>
            </a:r>
          </a:p>
        </p:txBody>
      </p:sp>
    </p:spTree>
    <p:extLst>
      <p:ext uri="{BB962C8B-B14F-4D97-AF65-F5344CB8AC3E}">
        <p14:creationId xmlns:p14="http://schemas.microsoft.com/office/powerpoint/2010/main" val="2582204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 presetClass="emph" presetSubtype="0" fill="hold" grpId="0" nodeType="withEffect">
                                  <p:stCondLst>
                                    <p:cond delay="0"/>
                                  </p:stCondLst>
                                  <p:childTnLst>
                                    <p:animScale>
                                      <p:cBhvr>
                                        <p:cTn id="8" dur="500" fill="hold"/>
                                        <p:tgtEl>
                                          <p:spTgt spid="1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500" fill="hold"/>
                                        <p:tgtEl>
                                          <p:spTgt spid="11"/>
                                        </p:tgtEl>
                                      </p:cBhvr>
                                      <p:by x="50000" y="50000"/>
                                    </p:animScale>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6" presetClass="emph" presetSubtype="0" fill="hold" grpId="0" nodeType="withEffect">
                                  <p:stCondLst>
                                    <p:cond delay="0"/>
                                  </p:stCondLst>
                                  <p:childTnLst>
                                    <p:animScale>
                                      <p:cBhvr>
                                        <p:cTn id="17" dur="500" fill="hold"/>
                                        <p:tgtEl>
                                          <p:spTgt spid="12"/>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2" nodeType="clickEffect">
                                  <p:stCondLst>
                                    <p:cond delay="0"/>
                                  </p:stCondLst>
                                  <p:childTnLst>
                                    <p:animScale>
                                      <p:cBhvr>
                                        <p:cTn id="21" dur="500" fill="hold"/>
                                        <p:tgtEl>
                                          <p:spTgt spid="12"/>
                                        </p:tgtEl>
                                      </p:cBhvr>
                                      <p:by x="50000" y="50000"/>
                                    </p:animScale>
                                  </p:childTnLst>
                                </p:cTn>
                              </p:par>
                            </p:childTnLst>
                          </p:cTn>
                        </p:par>
                        <p:par>
                          <p:cTn id="22" fill="hold">
                            <p:stCondLst>
                              <p:cond delay="500"/>
                            </p:stCondLst>
                            <p:childTnLst>
                              <p:par>
                                <p:cTn id="23" presetID="1" presetClass="entr" presetSubtype="0" fill="hold" grpId="1"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6" presetClass="emph" presetSubtype="0" fill="hold" grpId="0" nodeType="withEffect">
                                  <p:stCondLst>
                                    <p:cond delay="0"/>
                                  </p:stCondLst>
                                  <p:childTnLst>
                                    <p:animScale>
                                      <p:cBhvr>
                                        <p:cTn id="26" dur="500" fill="hold"/>
                                        <p:tgtEl>
                                          <p:spTgt spid="14"/>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2" nodeType="clickEffect">
                                  <p:stCondLst>
                                    <p:cond delay="0"/>
                                  </p:stCondLst>
                                  <p:childTnLst>
                                    <p:animScale>
                                      <p:cBhvr>
                                        <p:cTn id="30" dur="500" fill="hold"/>
                                        <p:tgtEl>
                                          <p:spTgt spid="14"/>
                                        </p:tgtEl>
                                      </p:cBhvr>
                                      <p:by x="50000" y="50000"/>
                                    </p:animScale>
                                  </p:childTnLst>
                                </p:cTn>
                              </p:par>
                            </p:childTnLst>
                          </p:cTn>
                        </p:par>
                        <p:par>
                          <p:cTn id="31" fill="hold">
                            <p:stCondLst>
                              <p:cond delay="500"/>
                            </p:stCondLst>
                            <p:childTnLst>
                              <p:par>
                                <p:cTn id="32" presetID="1" presetClass="entr" presetSubtype="0" fill="hold" grpId="1" nodeType="after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6" presetClass="emph" presetSubtype="0" fill="hold" grpId="0" nodeType="withEffect">
                                  <p:stCondLst>
                                    <p:cond delay="0"/>
                                  </p:stCondLst>
                                  <p:childTnLst>
                                    <p:animScale>
                                      <p:cBhvr>
                                        <p:cTn id="35" dur="500" fill="hold"/>
                                        <p:tgtEl>
                                          <p:spTgt spid="15"/>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grpId="2" nodeType="clickEffect">
                                  <p:stCondLst>
                                    <p:cond delay="0"/>
                                  </p:stCondLst>
                                  <p:childTnLst>
                                    <p:animScale>
                                      <p:cBhvr>
                                        <p:cTn id="39" dur="500" fill="hold"/>
                                        <p:tgtEl>
                                          <p:spTgt spid="15"/>
                                        </p:tgtEl>
                                      </p:cBhvr>
                                      <p:by x="50000" y="50000"/>
                                    </p:animScale>
                                  </p:childTnLst>
                                </p:cTn>
                              </p:par>
                            </p:childTnLst>
                          </p:cTn>
                        </p:par>
                        <p:par>
                          <p:cTn id="40" fill="hold">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6" presetClass="emph" presetSubtype="0" fill="hold" grpId="0" nodeType="withEffect">
                                  <p:stCondLst>
                                    <p:cond delay="0"/>
                                  </p:stCondLst>
                                  <p:childTnLst>
                                    <p:animScale>
                                      <p:cBhvr>
                                        <p:cTn id="44" dur="500" fill="hold"/>
                                        <p:tgtEl>
                                          <p:spTgt spid="16"/>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grpId="2" nodeType="clickEffect">
                                  <p:stCondLst>
                                    <p:cond delay="0"/>
                                  </p:stCondLst>
                                  <p:childTnLst>
                                    <p:animScale>
                                      <p:cBhvr>
                                        <p:cTn id="48" dur="500" fill="hold"/>
                                        <p:tgtEl>
                                          <p:spTgt spid="16"/>
                                        </p:tgtEl>
                                      </p:cBhvr>
                                      <p:by x="50000" y="50000"/>
                                    </p:animScale>
                                  </p:childTnLst>
                                </p:cTn>
                              </p:par>
                            </p:childTnLst>
                          </p:cTn>
                        </p:par>
                        <p:par>
                          <p:cTn id="49" fill="hold">
                            <p:stCondLst>
                              <p:cond delay="500"/>
                            </p:stCondLst>
                            <p:childTnLst>
                              <p:par>
                                <p:cTn id="50" presetID="1" presetClass="entr" presetSubtype="0" fill="hold" grpId="1"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6" presetClass="emph" presetSubtype="0" fill="hold" grpId="0" nodeType="withEffect">
                                  <p:stCondLst>
                                    <p:cond delay="0"/>
                                  </p:stCondLst>
                                  <p:childTnLst>
                                    <p:animScale>
                                      <p:cBhvr>
                                        <p:cTn id="53" dur="500" fill="hold"/>
                                        <p:tgtEl>
                                          <p:spTgt spid="22"/>
                                        </p:tgtEl>
                                      </p:cBhvr>
                                      <p:by x="150000" y="150000"/>
                                    </p:animScale>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grpId="2" nodeType="clickEffect">
                                  <p:stCondLst>
                                    <p:cond delay="0"/>
                                  </p:stCondLst>
                                  <p:childTnLst>
                                    <p:animScale>
                                      <p:cBhvr>
                                        <p:cTn id="57" dur="500" fill="hold"/>
                                        <p:tgtEl>
                                          <p:spTgt spid="22"/>
                                        </p:tgtEl>
                                      </p:cBhvr>
                                      <p:by x="50000" y="50000"/>
                                    </p:animScale>
                                  </p:childTnLst>
                                </p:cTn>
                              </p:par>
                              <p:par>
                                <p:cTn id="58" presetID="1" presetClass="entr" presetSubtype="0" fill="hold" grpId="1" nodeType="withEffect">
                                  <p:stCondLst>
                                    <p:cond delay="0"/>
                                  </p:stCondLst>
                                  <p:childTnLst>
                                    <p:set>
                                      <p:cBhvr>
                                        <p:cTn id="59" dur="1" fill="hold">
                                          <p:stCondLst>
                                            <p:cond delay="0"/>
                                          </p:stCondLst>
                                        </p:cTn>
                                        <p:tgtEl>
                                          <p:spTgt spid="18">
                                            <p:bg/>
                                          </p:spTgt>
                                        </p:tgtEl>
                                        <p:attrNameLst>
                                          <p:attrName>style.visibility</p:attrName>
                                        </p:attrNameLst>
                                      </p:cBhvr>
                                      <p:to>
                                        <p:strVal val="visible"/>
                                      </p:to>
                                    </p:set>
                                  </p:childTnLst>
                                </p:cTn>
                              </p:par>
                              <p:par>
                                <p:cTn id="60" presetID="6" presetClass="emph" presetSubtype="0" fill="hold" grpId="0" nodeType="withEffect">
                                  <p:stCondLst>
                                    <p:cond delay="0"/>
                                  </p:stCondLst>
                                  <p:childTnLst>
                                    <p:animScale>
                                      <p:cBhvr>
                                        <p:cTn id="61" dur="500" fill="hold"/>
                                        <p:tgtEl>
                                          <p:spTgt spid="18">
                                            <p:bg/>
                                          </p:spTgt>
                                        </p:tgtEl>
                                      </p:cBhvr>
                                      <p:by x="150000" y="150000"/>
                                    </p:animScale>
                                  </p:childTnLst>
                                </p:cTn>
                              </p:par>
                              <p:par>
                                <p:cTn id="62" presetID="1" presetClass="entr" presetSubtype="0" fill="hold" grpId="1" nodeType="with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8">
                                            <p:txEl>
                                              <p:pRg st="1" end="1"/>
                                            </p:txEl>
                                          </p:spTgt>
                                        </p:tgtEl>
                                        <p:attrNameLst>
                                          <p:attrName>style.visibility</p:attrName>
                                        </p:attrNameLst>
                                      </p:cBhvr>
                                      <p:to>
                                        <p:strVal val="visible"/>
                                      </p:to>
                                    </p:set>
                                  </p:childTnLst>
                                </p:cTn>
                              </p:par>
                              <p:par>
                                <p:cTn id="66" presetID="64" presetClass="path" presetSubtype="0" fill="hold" grpId="3" nodeType="withEffect">
                                  <p:stCondLst>
                                    <p:cond delay="0"/>
                                  </p:stCondLst>
                                  <p:childTnLst>
                                    <p:animMotion origin="layout" path="M 0.02552 0.05926 L -0.01493 -0.10417 " pathEditMode="relative" rAng="0" ptsTypes="AA">
                                      <p:cBhvr>
                                        <p:cTn id="67" dur="500" fill="hold"/>
                                        <p:tgtEl>
                                          <p:spTgt spid="18">
                                            <p:txEl>
                                              <p:pRg st="0" end="0"/>
                                            </p:txEl>
                                          </p:spTgt>
                                        </p:tgtEl>
                                        <p:attrNameLst>
                                          <p:attrName>ppt_x</p:attrName>
                                          <p:attrName>ppt_y</p:attrName>
                                        </p:attrNameLst>
                                      </p:cBhvr>
                                      <p:rCtr x="-2031" y="-8171"/>
                                    </p:animMotion>
                                  </p:childTnLst>
                                </p:cTn>
                              </p:par>
                              <p:par>
                                <p:cTn id="68" presetID="6" presetClass="emph" presetSubtype="0" fill="hold" grpId="0" nodeType="withEffect">
                                  <p:stCondLst>
                                    <p:cond delay="0"/>
                                  </p:stCondLst>
                                  <p:childTnLst>
                                    <p:animScale>
                                      <p:cBhvr>
                                        <p:cTn id="69" dur="500" fill="hold"/>
                                        <p:tgtEl>
                                          <p:spTgt spid="18">
                                            <p:txEl>
                                              <p:pRg st="0" end="0"/>
                                            </p:txEl>
                                          </p:spTgt>
                                        </p:tgtEl>
                                      </p:cBhvr>
                                      <p:by x="150000" y="150000"/>
                                    </p:animScale>
                                  </p:childTnLst>
                                </p:cTn>
                              </p:par>
                              <p:par>
                                <p:cTn id="70" presetID="6" presetClass="emph" presetSubtype="0" fill="hold" grpId="0" nodeType="withEffect">
                                  <p:stCondLst>
                                    <p:cond delay="0"/>
                                  </p:stCondLst>
                                  <p:childTnLst>
                                    <p:animScale>
                                      <p:cBhvr>
                                        <p:cTn id="71" dur="500" fill="hold"/>
                                        <p:tgtEl>
                                          <p:spTgt spid="18">
                                            <p:txEl>
                                              <p:pRg st="1" end="1"/>
                                            </p:txEl>
                                          </p:spTgt>
                                        </p:tgtEl>
                                      </p:cBhvr>
                                      <p:by x="150000" y="150000"/>
                                    </p:animScale>
                                  </p:childTnLst>
                                </p:cTn>
                              </p:par>
                              <p:par>
                                <p:cTn id="72" presetID="64" presetClass="path" presetSubtype="0" fill="hold" grpId="3" nodeType="withEffect">
                                  <p:stCondLst>
                                    <p:cond delay="0"/>
                                  </p:stCondLst>
                                  <p:childTnLst>
                                    <p:animMotion origin="layout" path="M 0.02465 0.09769 L 0.00208 -0.08333 " pathEditMode="relative" rAng="0" ptsTypes="AA">
                                      <p:cBhvr>
                                        <p:cTn id="73" dur="500" fill="hold"/>
                                        <p:tgtEl>
                                          <p:spTgt spid="18">
                                            <p:txEl>
                                              <p:pRg st="1" end="1"/>
                                            </p:txEl>
                                          </p:spTgt>
                                        </p:tgtEl>
                                        <p:attrNameLst>
                                          <p:attrName>ppt_x</p:attrName>
                                          <p:attrName>ppt_y</p:attrName>
                                        </p:attrNameLst>
                                      </p:cBhvr>
                                      <p:rCtr x="-1128" y="-9051"/>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 nodeType="clickEffect">
                                  <p:stCondLst>
                                    <p:cond delay="0"/>
                                  </p:stCondLst>
                                  <p:childTnLst>
                                    <p:set>
                                      <p:cBhvr>
                                        <p:cTn id="77" dur="1" fill="hold">
                                          <p:stCondLst>
                                            <p:cond delay="0"/>
                                          </p:stCondLst>
                                        </p:cTn>
                                        <p:tgtEl>
                                          <p:spTgt spid="18">
                                            <p:txEl>
                                              <p:pRg st="2" end="2"/>
                                            </p:txEl>
                                          </p:spTgt>
                                        </p:tgtEl>
                                        <p:attrNameLst>
                                          <p:attrName>style.visibility</p:attrName>
                                        </p:attrNameLst>
                                      </p:cBhvr>
                                      <p:to>
                                        <p:strVal val="visible"/>
                                      </p:to>
                                    </p:set>
                                  </p:childTnLst>
                                </p:cTn>
                              </p:par>
                              <p:par>
                                <p:cTn id="78" presetID="64" presetClass="path" presetSubtype="0" fill="hold" grpId="4" nodeType="withEffect">
                                  <p:stCondLst>
                                    <p:cond delay="0"/>
                                  </p:stCondLst>
                                  <p:childTnLst>
                                    <p:animMotion origin="layout" path="M -2.77778E-6 -7.40741E-7 L -0.00034 -0.04884 " pathEditMode="relative" rAng="0" ptsTypes="AA">
                                      <p:cBhvr>
                                        <p:cTn id="79" dur="10" fill="hold"/>
                                        <p:tgtEl>
                                          <p:spTgt spid="18">
                                            <p:txEl>
                                              <p:pRg st="2" end="2"/>
                                            </p:txEl>
                                          </p:spTgt>
                                        </p:tgtEl>
                                        <p:attrNameLst>
                                          <p:attrName>ppt_x</p:attrName>
                                          <p:attrName>ppt_y</p:attrName>
                                        </p:attrNameLst>
                                      </p:cBhvr>
                                      <p:rCtr x="-17" y="-2454"/>
                                    </p:animMotion>
                                  </p:childTnLst>
                                </p:cTn>
                              </p:par>
                              <p:par>
                                <p:cTn id="80" presetID="6" presetClass="emph" presetSubtype="0" fill="hold" grpId="0" nodeType="withEffect">
                                  <p:stCondLst>
                                    <p:cond delay="0"/>
                                  </p:stCondLst>
                                  <p:childTnLst>
                                    <p:animScale>
                                      <p:cBhvr>
                                        <p:cTn id="81" dur="500" fill="hold"/>
                                        <p:tgtEl>
                                          <p:spTgt spid="18">
                                            <p:txEl>
                                              <p:pRg st="2" end="2"/>
                                            </p:txEl>
                                          </p:spTgt>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1" nodeType="clickEffect">
                                  <p:stCondLst>
                                    <p:cond delay="0"/>
                                  </p:stCondLst>
                                  <p:childTnLst>
                                    <p:set>
                                      <p:cBhvr>
                                        <p:cTn id="85" dur="1" fill="hold">
                                          <p:stCondLst>
                                            <p:cond delay="0"/>
                                          </p:stCondLst>
                                        </p:cTn>
                                        <p:tgtEl>
                                          <p:spTgt spid="18">
                                            <p:txEl>
                                              <p:pRg st="3" end="3"/>
                                            </p:txEl>
                                          </p:spTgt>
                                        </p:tgtEl>
                                        <p:attrNameLst>
                                          <p:attrName>style.visibility</p:attrName>
                                        </p:attrNameLst>
                                      </p:cBhvr>
                                      <p:to>
                                        <p:strVal val="visible"/>
                                      </p:to>
                                    </p:set>
                                  </p:childTnLst>
                                </p:cTn>
                              </p:par>
                              <p:par>
                                <p:cTn id="86" presetID="6" presetClass="emph" presetSubtype="0" fill="hold" grpId="0" nodeType="withEffect">
                                  <p:stCondLst>
                                    <p:cond delay="0"/>
                                  </p:stCondLst>
                                  <p:childTnLst>
                                    <p:animScale>
                                      <p:cBhvr>
                                        <p:cTn id="87" dur="500" fill="hold"/>
                                        <p:tgtEl>
                                          <p:spTgt spid="18">
                                            <p:txEl>
                                              <p:pRg st="3" end="3"/>
                                            </p:txEl>
                                          </p:spTgt>
                                        </p:tgtEl>
                                      </p:cBhvr>
                                      <p:by x="150000" y="150000"/>
                                    </p:animScale>
                                  </p:childTnLst>
                                </p:cTn>
                              </p:par>
                            </p:childTnLst>
                          </p:cTn>
                        </p:par>
                      </p:childTnLst>
                    </p:cTn>
                  </p:par>
                  <p:par>
                    <p:cTn id="88" fill="hold">
                      <p:stCondLst>
                        <p:cond delay="indefinite"/>
                      </p:stCondLst>
                      <p:childTnLst>
                        <p:par>
                          <p:cTn id="89" fill="hold">
                            <p:stCondLst>
                              <p:cond delay="0"/>
                            </p:stCondLst>
                            <p:childTnLst>
                              <p:par>
                                <p:cTn id="90" presetID="6" presetClass="emph" presetSubtype="0" fill="hold" grpId="2" nodeType="clickEffect">
                                  <p:stCondLst>
                                    <p:cond delay="0"/>
                                  </p:stCondLst>
                                  <p:childTnLst>
                                    <p:animScale>
                                      <p:cBhvr>
                                        <p:cTn id="91" dur="500" fill="hold"/>
                                        <p:tgtEl>
                                          <p:spTgt spid="18">
                                            <p:bg/>
                                          </p:spTgt>
                                        </p:tgtEl>
                                      </p:cBhvr>
                                      <p:by x="70000" y="70000"/>
                                    </p:animScale>
                                  </p:childTnLst>
                                </p:cTn>
                              </p:par>
                              <p:par>
                                <p:cTn id="92" presetID="6" presetClass="emph" presetSubtype="0" fill="hold" grpId="5" nodeType="withEffect">
                                  <p:stCondLst>
                                    <p:cond delay="0"/>
                                  </p:stCondLst>
                                  <p:childTnLst>
                                    <p:animScale>
                                      <p:cBhvr>
                                        <p:cTn id="93" dur="10" fill="hold"/>
                                        <p:tgtEl>
                                          <p:spTgt spid="18">
                                            <p:txEl>
                                              <p:pRg st="0" end="0"/>
                                            </p:txEl>
                                          </p:spTgt>
                                        </p:tgtEl>
                                      </p:cBhvr>
                                      <p:by x="65000" y="65000"/>
                                    </p:animScale>
                                  </p:childTnLst>
                                </p:cTn>
                              </p:par>
                              <p:par>
                                <p:cTn id="94" presetID="42" presetClass="path" presetSubtype="0" fill="hold" grpId="6" nodeType="withEffect">
                                  <p:stCondLst>
                                    <p:cond delay="0"/>
                                  </p:stCondLst>
                                  <p:childTnLst>
                                    <p:animMotion origin="layout" path="M -3.33333E-6 -7.40741E-7 L -3.33333E-6 0.00023 " pathEditMode="relative" rAng="0" ptsTypes="AA">
                                      <p:cBhvr>
                                        <p:cTn id="95" dur="500" fill="hold"/>
                                        <p:tgtEl>
                                          <p:spTgt spid="18">
                                            <p:txEl>
                                              <p:pRg st="0" end="0"/>
                                            </p:txEl>
                                          </p:spTgt>
                                        </p:tgtEl>
                                        <p:attrNameLst>
                                          <p:attrName>ppt_x</p:attrName>
                                          <p:attrName>ppt_y</p:attrName>
                                        </p:attrNameLst>
                                      </p:cBhvr>
                                      <p:rCtr x="0" y="0"/>
                                    </p:animMotion>
                                  </p:childTnLst>
                                </p:cTn>
                              </p:par>
                              <p:par>
                                <p:cTn id="96" presetID="6" presetClass="emph" presetSubtype="0" fill="hold" grpId="5" nodeType="withEffect">
                                  <p:stCondLst>
                                    <p:cond delay="0"/>
                                  </p:stCondLst>
                                  <p:childTnLst>
                                    <p:animScale>
                                      <p:cBhvr>
                                        <p:cTn id="97" dur="10" fill="hold"/>
                                        <p:tgtEl>
                                          <p:spTgt spid="18">
                                            <p:txEl>
                                              <p:pRg st="1" end="1"/>
                                            </p:txEl>
                                          </p:spTgt>
                                        </p:tgtEl>
                                      </p:cBhvr>
                                      <p:by x="65000" y="65000"/>
                                    </p:animScale>
                                  </p:childTnLst>
                                </p:cTn>
                              </p:par>
                              <p:par>
                                <p:cTn id="98" presetID="42" presetClass="path" presetSubtype="0" fill="hold" grpId="6" nodeType="withEffect">
                                  <p:stCondLst>
                                    <p:cond delay="0"/>
                                  </p:stCondLst>
                                  <p:childTnLst>
                                    <p:animMotion origin="layout" path="M 5.55556E-7 -4.81481E-6 L 5.55556E-7 0.00024 " pathEditMode="relative" rAng="0" ptsTypes="AA">
                                      <p:cBhvr>
                                        <p:cTn id="99" dur="500" fill="hold"/>
                                        <p:tgtEl>
                                          <p:spTgt spid="18">
                                            <p:txEl>
                                              <p:pRg st="1" end="1"/>
                                            </p:txEl>
                                          </p:spTgt>
                                        </p:tgtEl>
                                        <p:attrNameLst>
                                          <p:attrName>ppt_x</p:attrName>
                                          <p:attrName>ppt_y</p:attrName>
                                        </p:attrNameLst>
                                      </p:cBhvr>
                                      <p:rCtr x="0" y="0"/>
                                    </p:animMotion>
                                  </p:childTnLst>
                                </p:cTn>
                              </p:par>
                              <p:par>
                                <p:cTn id="100" presetID="6" presetClass="emph" presetSubtype="0" fill="hold" grpId="5" nodeType="withEffect">
                                  <p:stCondLst>
                                    <p:cond delay="0"/>
                                  </p:stCondLst>
                                  <p:childTnLst>
                                    <p:animScale>
                                      <p:cBhvr>
                                        <p:cTn id="101" dur="10" fill="hold"/>
                                        <p:tgtEl>
                                          <p:spTgt spid="18">
                                            <p:txEl>
                                              <p:pRg st="2" end="2"/>
                                            </p:txEl>
                                          </p:spTgt>
                                        </p:tgtEl>
                                      </p:cBhvr>
                                      <p:by x="65000" y="65000"/>
                                    </p:animScale>
                                  </p:childTnLst>
                                </p:cTn>
                              </p:par>
                              <p:par>
                                <p:cTn id="102" presetID="42" presetClass="path" presetSubtype="0" fill="hold" grpId="6" nodeType="withEffect">
                                  <p:stCondLst>
                                    <p:cond delay="0"/>
                                  </p:stCondLst>
                                  <p:childTnLst>
                                    <p:animMotion origin="layout" path="M -2.77778E-6 -7.40741E-7 L -2.77778E-6 0.00023 " pathEditMode="relative" rAng="0" ptsTypes="AA">
                                      <p:cBhvr>
                                        <p:cTn id="103" dur="500" fill="hold"/>
                                        <p:tgtEl>
                                          <p:spTgt spid="18">
                                            <p:txEl>
                                              <p:pRg st="2" end="2"/>
                                            </p:txEl>
                                          </p:spTgt>
                                        </p:tgtEl>
                                        <p:attrNameLst>
                                          <p:attrName>ppt_x</p:attrName>
                                          <p:attrName>ppt_y</p:attrName>
                                        </p:attrNameLst>
                                      </p:cBhvr>
                                      <p:rCtr x="0" y="0"/>
                                    </p:animMotion>
                                  </p:childTnLst>
                                </p:cTn>
                              </p:par>
                              <p:par>
                                <p:cTn id="104" presetID="6" presetClass="emph" presetSubtype="0" fill="hold" grpId="5" nodeType="withEffect">
                                  <p:stCondLst>
                                    <p:cond delay="0"/>
                                  </p:stCondLst>
                                  <p:childTnLst>
                                    <p:animScale>
                                      <p:cBhvr>
                                        <p:cTn id="105" dur="10" fill="hold"/>
                                        <p:tgtEl>
                                          <p:spTgt spid="18">
                                            <p:txEl>
                                              <p:pRg st="3" end="3"/>
                                            </p:txEl>
                                          </p:spTgt>
                                        </p:tgtEl>
                                      </p:cBhvr>
                                      <p:by x="65000" y="65000"/>
                                    </p:animScale>
                                  </p:childTnLst>
                                </p:cTn>
                              </p:par>
                              <p:par>
                                <p:cTn id="106" presetID="42" presetClass="path" presetSubtype="0" fill="hold" grpId="6" nodeType="withEffect">
                                  <p:stCondLst>
                                    <p:cond delay="0"/>
                                  </p:stCondLst>
                                  <p:childTnLst>
                                    <p:animMotion origin="layout" path="M -1.11111E-6 -4.44444E-6 L -1.11111E-6 0.00024 " pathEditMode="relative" rAng="0" ptsTypes="AA">
                                      <p:cBhvr>
                                        <p:cTn id="107" dur="500" fill="hold"/>
                                        <p:tgtEl>
                                          <p:spTgt spid="18">
                                            <p:txEl>
                                              <p:pRg st="3" end="3"/>
                                            </p:txEl>
                                          </p:spTgt>
                                        </p:tgtEl>
                                        <p:attrNameLst>
                                          <p:attrName>ppt_x</p:attrName>
                                          <p:attrName>ppt_y</p:attrName>
                                        </p:attrNameLst>
                                      </p:cBhvr>
                                      <p:rCtr x="0" y="0"/>
                                    </p:animMotion>
                                  </p:childTnLst>
                                </p:cTn>
                              </p:par>
                            </p:childTnLst>
                          </p:cTn>
                        </p:par>
                        <p:par>
                          <p:cTn id="108" fill="hold">
                            <p:stCondLst>
                              <p:cond delay="500"/>
                            </p:stCondLst>
                            <p:childTnLst>
                              <p:par>
                                <p:cTn id="109" presetID="1" presetClass="entr" presetSubtype="0" fill="hold" grpId="1" nodeType="after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par>
                                <p:cTn id="111" presetID="6" presetClass="emph" presetSubtype="0" fill="hold" grpId="0" nodeType="withEffect">
                                  <p:stCondLst>
                                    <p:cond delay="0"/>
                                  </p:stCondLst>
                                  <p:childTnLst>
                                    <p:animScale>
                                      <p:cBhvr>
                                        <p:cTn id="112" dur="500" fill="hold"/>
                                        <p:tgtEl>
                                          <p:spTgt spid="21"/>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4" grpId="0" animBg="1"/>
      <p:bldP spid="14" grpId="1" animBg="1"/>
      <p:bldP spid="14" grpId="2" animBg="1"/>
      <p:bldP spid="15" grpId="0" animBg="1"/>
      <p:bldP spid="15" grpId="1" animBg="1"/>
      <p:bldP spid="15" grpId="2" animBg="1"/>
      <p:bldP spid="16" grpId="0" animBg="1"/>
      <p:bldP spid="16" grpId="1" animBg="1"/>
      <p:bldP spid="16" grpId="2" animBg="1"/>
      <p:bldP spid="18" grpId="0" uiExpand="1" build="p" animBg="1"/>
      <p:bldP spid="18" grpId="1" uiExpand="1" build="p" animBg="1"/>
      <p:bldP spid="18" grpId="2" uiExpand="1" build="p" animBg="1" autoUpdateAnimBg="0"/>
      <p:bldP spid="18" grpId="3" uiExpand="1" build="p"/>
      <p:bldP spid="18" grpId="4" uiExpand="1" build="allAtOnce"/>
      <p:bldP spid="18" grpId="5" uiExpand="1" build="allAtOnce"/>
      <p:bldP spid="18" grpId="6" uiExpand="1" build="allAtOnce"/>
      <p:bldP spid="22" grpId="0" animBg="1"/>
      <p:bldP spid="22" grpId="1" animBg="1"/>
      <p:bldP spid="22" grpId="2" animBg="1"/>
      <p:bldP spid="21" grpId="0" animBg="1"/>
      <p:bldP spid="21" grpId="1"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305341"/>
            <a:ext cx="8382000" cy="4539704"/>
          </a:xfrm>
          <a:prstGeom prst="rect">
            <a:avLst/>
          </a:prstGeom>
          <a:noFill/>
        </p:spPr>
        <p:txBody>
          <a:bodyPr wrap="square" rtlCol="0">
            <a:spAutoFit/>
          </a:bodyPr>
          <a:lstStyle/>
          <a:p>
            <a:pPr>
              <a:spcAft>
                <a:spcPts val="3600"/>
              </a:spcAft>
            </a:pPr>
            <a:r>
              <a:rPr lang="en-US" dirty="0">
                <a:solidFill>
                  <a:srgbClr val="212121"/>
                </a:solidFill>
                <a:latin typeface="Arial" panose="020B0604020202020204" pitchFamily="34" charset="0"/>
              </a:rPr>
              <a:t>COMPARABLE TO FORMAL ARREST?   Subjective intent of the police and the defendant that custody occurred is irrelevant.</a:t>
            </a:r>
            <a:endParaRPr lang="en-US" b="0" i="0" dirty="0">
              <a:solidFill>
                <a:srgbClr val="212121"/>
              </a:solidFill>
              <a:effectLst/>
              <a:latin typeface="Arial" panose="020B0604020202020204" pitchFamily="34" charset="0"/>
            </a:endParaRPr>
          </a:p>
          <a:p>
            <a:pPr>
              <a:spcAft>
                <a:spcPts val="1200"/>
              </a:spcAft>
            </a:pPr>
            <a:r>
              <a:rPr lang="en-US" sz="2200" i="0" dirty="0">
                <a:solidFill>
                  <a:srgbClr val="212121"/>
                </a:solidFill>
                <a:effectLst/>
                <a:latin typeface="Arial" panose="020B0604020202020204" pitchFamily="34" charset="0"/>
              </a:rPr>
              <a:t>At least </a:t>
            </a:r>
            <a:r>
              <a:rPr lang="en-US" sz="2200" b="1" i="0" dirty="0">
                <a:solidFill>
                  <a:srgbClr val="212121"/>
                </a:solidFill>
                <a:effectLst/>
                <a:latin typeface="Arial" panose="020B0604020202020204" pitchFamily="34" charset="0"/>
              </a:rPr>
              <a:t>four general situations </a:t>
            </a:r>
            <a:r>
              <a:rPr lang="en-US" sz="2200" b="0" i="0" dirty="0">
                <a:solidFill>
                  <a:srgbClr val="212121"/>
                </a:solidFill>
                <a:effectLst/>
                <a:latin typeface="Arial" panose="020B0604020202020204" pitchFamily="34" charset="0"/>
              </a:rPr>
              <a:t>which may </a:t>
            </a:r>
            <a:r>
              <a:rPr lang="en-US" sz="2200" b="1" i="0" dirty="0">
                <a:solidFill>
                  <a:srgbClr val="212121"/>
                </a:solidFill>
                <a:effectLst/>
                <a:latin typeface="Arial" panose="020B0604020202020204" pitchFamily="34" charset="0"/>
              </a:rPr>
              <a:t>constitute custody</a:t>
            </a:r>
            <a:r>
              <a:rPr lang="en-US" sz="2200" b="0" i="0" dirty="0">
                <a:solidFill>
                  <a:srgbClr val="212121"/>
                </a:solidFill>
                <a:effectLst/>
                <a:latin typeface="Arial" panose="020B0604020202020204" pitchFamily="34" charset="0"/>
              </a:rPr>
              <a:t>:</a:t>
            </a:r>
          </a:p>
          <a:p>
            <a:pPr marL="115888">
              <a:spcAft>
                <a:spcPts val="1200"/>
              </a:spcAft>
            </a:pPr>
            <a:r>
              <a:rPr lang="en-US" b="0" i="0" dirty="0">
                <a:solidFill>
                  <a:srgbClr val="212121"/>
                </a:solidFill>
                <a:effectLst/>
                <a:latin typeface="Arial" panose="020B0604020202020204" pitchFamily="34" charset="0"/>
              </a:rPr>
              <a:t>(1) when the </a:t>
            </a:r>
            <a:r>
              <a:rPr lang="en-US" b="1" i="0" dirty="0">
                <a:solidFill>
                  <a:srgbClr val="212121"/>
                </a:solidFill>
                <a:effectLst/>
                <a:latin typeface="Arial" panose="020B0604020202020204" pitchFamily="34" charset="0"/>
              </a:rPr>
              <a:t>suspect is physically deprived of his freedom </a:t>
            </a:r>
            <a:r>
              <a:rPr lang="en-US" b="0" i="0" dirty="0">
                <a:solidFill>
                  <a:srgbClr val="212121"/>
                </a:solidFill>
                <a:effectLst/>
                <a:latin typeface="Arial" panose="020B0604020202020204" pitchFamily="34" charset="0"/>
              </a:rPr>
              <a:t>of action in any significant way, </a:t>
            </a:r>
          </a:p>
          <a:p>
            <a:pPr marL="115888">
              <a:spcAft>
                <a:spcPts val="1200"/>
              </a:spcAft>
            </a:pPr>
            <a:r>
              <a:rPr lang="en-US" b="0" i="0" dirty="0">
                <a:solidFill>
                  <a:srgbClr val="212121"/>
                </a:solidFill>
                <a:effectLst/>
                <a:latin typeface="Arial" panose="020B0604020202020204" pitchFamily="34" charset="0"/>
              </a:rPr>
              <a:t>(2) when a law enforcement </a:t>
            </a:r>
            <a:r>
              <a:rPr lang="en-US" b="1" i="0" dirty="0">
                <a:solidFill>
                  <a:srgbClr val="212121"/>
                </a:solidFill>
                <a:effectLst/>
                <a:latin typeface="Arial" panose="020B0604020202020204" pitchFamily="34" charset="0"/>
              </a:rPr>
              <a:t>officer tells the suspect that he cannot leave, </a:t>
            </a:r>
          </a:p>
          <a:p>
            <a:pPr marL="115888">
              <a:spcAft>
                <a:spcPts val="1200"/>
              </a:spcAft>
            </a:pPr>
            <a:r>
              <a:rPr lang="en-US" b="0" i="0" dirty="0">
                <a:solidFill>
                  <a:srgbClr val="212121"/>
                </a:solidFill>
                <a:effectLst/>
                <a:latin typeface="Arial" panose="020B0604020202020204" pitchFamily="34" charset="0"/>
              </a:rPr>
              <a:t>(3) when law enforcement officers create a situation that would lead </a:t>
            </a:r>
            <a:r>
              <a:rPr lang="en-US" i="0" dirty="0">
                <a:solidFill>
                  <a:srgbClr val="212121"/>
                </a:solidFill>
                <a:effectLst/>
                <a:latin typeface="Arial" panose="020B0604020202020204" pitchFamily="34" charset="0"/>
              </a:rPr>
              <a:t>a reasonable person to believe that his </a:t>
            </a:r>
            <a:r>
              <a:rPr lang="en-US" b="1" i="0" dirty="0">
                <a:solidFill>
                  <a:srgbClr val="212121"/>
                </a:solidFill>
                <a:effectLst/>
                <a:latin typeface="Arial" panose="020B0604020202020204" pitchFamily="34" charset="0"/>
              </a:rPr>
              <a:t>freedom of movement has been significantly restricted</a:t>
            </a:r>
            <a:r>
              <a:rPr lang="en-US" b="0" i="0" dirty="0">
                <a:solidFill>
                  <a:srgbClr val="212121"/>
                </a:solidFill>
                <a:effectLst/>
                <a:latin typeface="Arial" panose="020B0604020202020204" pitchFamily="34" charset="0"/>
              </a:rPr>
              <a:t>, and </a:t>
            </a:r>
          </a:p>
        </p:txBody>
      </p:sp>
      <p:sp>
        <p:nvSpPr>
          <p:cNvPr id="2" name="Title 1">
            <a:extLst>
              <a:ext uri="{FF2B5EF4-FFF2-40B4-BE49-F238E27FC236}">
                <a16:creationId xmlns:a16="http://schemas.microsoft.com/office/drawing/2014/main" id="{D31F63A9-90F5-0984-4CC7-05A525536CF2}"/>
              </a:ext>
            </a:extLst>
          </p:cNvPr>
          <p:cNvSpPr>
            <a:spLocks noGrp="1"/>
          </p:cNvSpPr>
          <p:nvPr>
            <p:ph type="title"/>
          </p:nvPr>
        </p:nvSpPr>
        <p:spPr>
          <a:xfrm>
            <a:off x="533400" y="228600"/>
            <a:ext cx="8077200" cy="1143000"/>
          </a:xfrm>
        </p:spPr>
        <p:txBody>
          <a:bodyPr/>
          <a:lstStyle/>
          <a:p>
            <a:pPr rtl="0" fontAlgn="base"/>
            <a:r>
              <a:rPr kumimoji="1" lang="en-US" sz="2800" i="1" kern="1200" dirty="0" err="1">
                <a:solidFill>
                  <a:srgbClr val="212121"/>
                </a:solidFill>
                <a:effectLst/>
                <a:latin typeface="Arial" panose="020B0604020202020204" pitchFamily="34" charset="0"/>
                <a:ea typeface="ＭＳ Ｐゴシック" panose="020B0600070205080204" pitchFamily="34" charset="-128"/>
                <a:cs typeface="+mn-cs"/>
              </a:rPr>
              <a:t>Dowthitt</a:t>
            </a:r>
            <a:r>
              <a:rPr kumimoji="1" lang="en-US" sz="2800" i="1" kern="1200" dirty="0">
                <a:solidFill>
                  <a:srgbClr val="212121"/>
                </a:solidFill>
                <a:effectLst/>
                <a:latin typeface="Arial" panose="020B0604020202020204" pitchFamily="34" charset="0"/>
                <a:ea typeface="ＭＳ Ｐゴシック" panose="020B0600070205080204" pitchFamily="34" charset="-128"/>
                <a:cs typeface="+mn-cs"/>
              </a:rPr>
              <a:t> v. State</a:t>
            </a:r>
            <a:r>
              <a:rPr kumimoji="1" lang="en-US" sz="2300" i="0" kern="1200" dirty="0">
                <a:solidFill>
                  <a:srgbClr val="212121"/>
                </a:solidFill>
                <a:effectLst/>
                <a:latin typeface="Arial" panose="020B0604020202020204" pitchFamily="34" charset="0"/>
                <a:ea typeface="ＭＳ Ｐゴシック" panose="020B0600070205080204" pitchFamily="34" charset="-128"/>
                <a:cs typeface="+mn-cs"/>
              </a:rPr>
              <a:t>, </a:t>
            </a:r>
            <a:r>
              <a:rPr kumimoji="1" lang="en-US" sz="1200" i="0" kern="1200" dirty="0">
                <a:solidFill>
                  <a:srgbClr val="212121"/>
                </a:solidFill>
                <a:effectLst/>
                <a:latin typeface="Arial" panose="020B0604020202020204" pitchFamily="34" charset="0"/>
                <a:ea typeface="ＭＳ Ｐゴシック" panose="020B0600070205080204" pitchFamily="34" charset="-128"/>
                <a:cs typeface="+mn-cs"/>
              </a:rPr>
              <a:t>931 S.W.2d 244 (Tex. Crim. App. 1996).</a:t>
            </a:r>
            <a:endParaRPr lang="en-US" sz="1200" dirty="0">
              <a:effectLst/>
            </a:endParaRPr>
          </a:p>
        </p:txBody>
      </p:sp>
    </p:spTree>
    <p:extLst>
      <p:ext uri="{BB962C8B-B14F-4D97-AF65-F5344CB8AC3E}">
        <p14:creationId xmlns:p14="http://schemas.microsoft.com/office/powerpoint/2010/main" val="3653048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p"/>
      <p:bldP spid="4" grpId="2"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219200"/>
            <a:ext cx="8077200" cy="2739211"/>
          </a:xfrm>
          <a:prstGeom prst="rect">
            <a:avLst/>
          </a:prstGeom>
          <a:noFill/>
        </p:spPr>
        <p:txBody>
          <a:bodyPr wrap="square" rtlCol="0">
            <a:spAutoFit/>
          </a:bodyPr>
          <a:lstStyle/>
          <a:p>
            <a:pPr marL="466725">
              <a:spcAft>
                <a:spcPts val="4800"/>
              </a:spcAft>
            </a:pPr>
            <a:r>
              <a:rPr lang="en-US" sz="2800" b="0" i="0" dirty="0">
                <a:solidFill>
                  <a:srgbClr val="212121"/>
                </a:solidFill>
                <a:effectLst/>
                <a:latin typeface="Arial" panose="020B0604020202020204" pitchFamily="34" charset="0"/>
              </a:rPr>
              <a:t>(4) when there is </a:t>
            </a:r>
            <a:r>
              <a:rPr lang="en-US" sz="2800" b="1" i="0" dirty="0">
                <a:solidFill>
                  <a:srgbClr val="212121"/>
                </a:solidFill>
                <a:effectLst/>
                <a:latin typeface="Arial" panose="020B0604020202020204" pitchFamily="34" charset="0"/>
              </a:rPr>
              <a:t>probable cause to arrest </a:t>
            </a:r>
            <a:r>
              <a:rPr lang="en-US" sz="2800" b="0" i="0" dirty="0">
                <a:solidFill>
                  <a:srgbClr val="212121"/>
                </a:solidFill>
                <a:effectLst/>
                <a:latin typeface="Arial" panose="020B0604020202020204" pitchFamily="34" charset="0"/>
              </a:rPr>
              <a:t>and law enforcement officials do not tell the suspect that he is free to leave. </a:t>
            </a:r>
          </a:p>
          <a:p>
            <a:pPr marL="466725">
              <a:spcAft>
                <a:spcPts val="1200"/>
              </a:spcAft>
            </a:pPr>
            <a:r>
              <a:rPr lang="en-US" sz="2400" dirty="0">
                <a:solidFill>
                  <a:srgbClr val="212121"/>
                </a:solidFill>
                <a:latin typeface="Arial" panose="020B0604020202020204" pitchFamily="34" charset="0"/>
              </a:rPr>
              <a:t>The requirement is that </a:t>
            </a:r>
            <a:r>
              <a:rPr lang="en-US" sz="2400" b="1" dirty="0">
                <a:solidFill>
                  <a:srgbClr val="212121"/>
                </a:solidFill>
                <a:latin typeface="Arial" panose="020B0604020202020204" pitchFamily="34" charset="0"/>
              </a:rPr>
              <a:t>probable cause be </a:t>
            </a:r>
            <a:r>
              <a:rPr lang="en-US" sz="2400" b="1" dirty="0">
                <a:solidFill>
                  <a:srgbClr val="212121"/>
                </a:solidFill>
                <a:highlight>
                  <a:srgbClr val="FFFF00"/>
                </a:highlight>
                <a:latin typeface="Arial" panose="020B0604020202020204" pitchFamily="34" charset="0"/>
              </a:rPr>
              <a:t>manifested to the suspect</a:t>
            </a:r>
            <a:r>
              <a:rPr lang="en-US" sz="2400" dirty="0">
                <a:solidFill>
                  <a:srgbClr val="212121"/>
                </a:solidFill>
                <a:latin typeface="Arial" panose="020B0604020202020204" pitchFamily="34" charset="0"/>
              </a:rPr>
              <a:t>. </a:t>
            </a:r>
          </a:p>
        </p:txBody>
      </p:sp>
      <p:sp>
        <p:nvSpPr>
          <p:cNvPr id="5" name="Title 4">
            <a:extLst>
              <a:ext uri="{FF2B5EF4-FFF2-40B4-BE49-F238E27FC236}">
                <a16:creationId xmlns:a16="http://schemas.microsoft.com/office/drawing/2014/main" id="{B3A8233B-1265-AC61-1484-874A77859A3E}"/>
              </a:ext>
            </a:extLst>
          </p:cNvPr>
          <p:cNvSpPr>
            <a:spLocks noGrp="1"/>
          </p:cNvSpPr>
          <p:nvPr>
            <p:ph type="title"/>
          </p:nvPr>
        </p:nvSpPr>
        <p:spPr>
          <a:xfrm>
            <a:off x="533400" y="228600"/>
            <a:ext cx="8077200" cy="1143000"/>
          </a:xfrm>
        </p:spPr>
        <p:txBody>
          <a:bodyPr/>
          <a:lstStyle/>
          <a:p>
            <a:pPr rtl="0" fontAlgn="base"/>
            <a:r>
              <a:rPr kumimoji="1" lang="en-US" sz="2800" i="1" kern="1200" dirty="0" err="1">
                <a:solidFill>
                  <a:srgbClr val="212121"/>
                </a:solidFill>
                <a:effectLst/>
                <a:latin typeface="Arial" panose="020B0604020202020204" pitchFamily="34" charset="0"/>
                <a:ea typeface="ＭＳ Ｐゴシック" panose="020B0600070205080204" pitchFamily="34" charset="-128"/>
                <a:cs typeface="+mn-cs"/>
              </a:rPr>
              <a:t>Dowthitt</a:t>
            </a:r>
            <a:r>
              <a:rPr kumimoji="1" lang="en-US" sz="2800" kern="1200" dirty="0">
                <a:solidFill>
                  <a:srgbClr val="212121"/>
                </a:solidFill>
                <a:effectLst/>
                <a:latin typeface="Arial" panose="020B0604020202020204" pitchFamily="34" charset="0"/>
                <a:ea typeface="ＭＳ Ｐゴシック" panose="020B0600070205080204" pitchFamily="34" charset="-128"/>
                <a:cs typeface="+mn-cs"/>
              </a:rPr>
              <a:t>: PROBABLE CAUSE TO ARREST</a:t>
            </a:r>
            <a:endParaRPr lang="en-US" sz="2800" dirty="0">
              <a:effectLst/>
            </a:endParaRPr>
          </a:p>
        </p:txBody>
      </p:sp>
    </p:spTree>
    <p:extLst>
      <p:ext uri="{BB962C8B-B14F-4D97-AF65-F5344CB8AC3E}">
        <p14:creationId xmlns:p14="http://schemas.microsoft.com/office/powerpoint/2010/main" val="45768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533400" y="1936283"/>
            <a:ext cx="7696200" cy="1384995"/>
          </a:xfrm>
          <a:prstGeom prst="rect">
            <a:avLst/>
          </a:prstGeom>
          <a:noFill/>
        </p:spPr>
        <p:txBody>
          <a:bodyPr wrap="square" rtlCol="0">
            <a:spAutoFit/>
          </a:bodyPr>
          <a:lstStyle/>
          <a:p>
            <a:pPr>
              <a:spcAft>
                <a:spcPts val="1200"/>
              </a:spcAft>
            </a:pPr>
            <a:r>
              <a:rPr lang="en-US" sz="2800">
                <a:latin typeface="+mn-lt"/>
              </a:rPr>
              <a:t>… we will analyze the issue from a federal constitutional perspective and presume that the state law standard is the same.</a:t>
            </a:r>
          </a:p>
        </p:txBody>
      </p:sp>
      <p:sp>
        <p:nvSpPr>
          <p:cNvPr id="5" name="Title 4">
            <a:extLst>
              <a:ext uri="{FF2B5EF4-FFF2-40B4-BE49-F238E27FC236}">
                <a16:creationId xmlns:a16="http://schemas.microsoft.com/office/drawing/2014/main" id="{4FECA7CA-FE39-D94C-5259-A709AE35E307}"/>
              </a:ext>
            </a:extLst>
          </p:cNvPr>
          <p:cNvSpPr>
            <a:spLocks noGrp="1"/>
          </p:cNvSpPr>
          <p:nvPr>
            <p:ph type="title"/>
          </p:nvPr>
        </p:nvSpPr>
        <p:spPr>
          <a:xfrm>
            <a:off x="533400" y="228600"/>
            <a:ext cx="8077200" cy="1143000"/>
          </a:xfrm>
        </p:spPr>
        <p:txBody>
          <a:bodyPr/>
          <a:lstStyle/>
          <a:p>
            <a:pPr rtl="0" fontAlgn="base"/>
            <a:r>
              <a:rPr kumimoji="1" lang="en-US" sz="2800" b="1" i="1" kern="1200" dirty="0" err="1">
                <a:solidFill>
                  <a:srgbClr val="212121"/>
                </a:solidFill>
                <a:effectLst/>
                <a:latin typeface="Arial" panose="020B0604020202020204" pitchFamily="34" charset="0"/>
                <a:ea typeface="ＭＳ Ｐゴシック" panose="020B0600070205080204" pitchFamily="34" charset="-128"/>
                <a:cs typeface="+mj-cs"/>
              </a:rPr>
              <a:t>Dowthitt</a:t>
            </a:r>
            <a:r>
              <a:rPr kumimoji="1" lang="en-US" sz="2800" b="1" kern="1200" dirty="0">
                <a:solidFill>
                  <a:srgbClr val="212121"/>
                </a:solidFill>
                <a:effectLst/>
                <a:latin typeface="Arial" panose="020B0604020202020204" pitchFamily="34" charset="0"/>
                <a:ea typeface="ＭＳ Ｐゴシック" panose="020B0600070205080204" pitchFamily="34" charset="-128"/>
                <a:cs typeface="+mj-cs"/>
              </a:rPr>
              <a:t>: PROBABLE CAUSE TO ARREST</a:t>
            </a:r>
            <a:endParaRPr lang="en-US" sz="2800" dirty="0">
              <a:effectLst/>
            </a:endParaRPr>
          </a:p>
        </p:txBody>
      </p:sp>
    </p:spTree>
    <p:extLst>
      <p:ext uri="{BB962C8B-B14F-4D97-AF65-F5344CB8AC3E}">
        <p14:creationId xmlns:p14="http://schemas.microsoft.com/office/powerpoint/2010/main" val="349954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228600" y="1981200"/>
            <a:ext cx="8686800" cy="1143000"/>
          </a:xfrm>
        </p:spPr>
        <p:txBody>
          <a:bodyPr/>
          <a:lstStyle/>
          <a:p>
            <a:pPr algn="ctr"/>
            <a:r>
              <a:rPr lang="en-US" sz="6200" cap="all" dirty="0"/>
              <a:t>CASE 1</a:t>
            </a:r>
            <a:endParaRPr lang="en-US" cap="all" dirty="0"/>
          </a:p>
        </p:txBody>
      </p:sp>
    </p:spTree>
    <p:extLst>
      <p:ext uri="{BB962C8B-B14F-4D97-AF65-F5344CB8AC3E}">
        <p14:creationId xmlns:p14="http://schemas.microsoft.com/office/powerpoint/2010/main" val="287521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722313" y="1613197"/>
            <a:ext cx="7696200" cy="1384995"/>
          </a:xfrm>
          <a:prstGeom prst="rect">
            <a:avLst/>
          </a:prstGeom>
          <a:noFill/>
        </p:spPr>
        <p:txBody>
          <a:bodyPr wrap="square" rtlCol="0">
            <a:spAutoFit/>
          </a:bodyPr>
          <a:lstStyle/>
          <a:p>
            <a:pPr>
              <a:spcAft>
                <a:spcPts val="1200"/>
              </a:spcAft>
            </a:pPr>
            <a:r>
              <a:rPr lang="en-US" sz="2800" dirty="0">
                <a:solidFill>
                  <a:srgbClr val="0070C0"/>
                </a:solidFill>
                <a:latin typeface="+mn-lt"/>
              </a:rPr>
              <a:t>The determination of custody must be made on an </a:t>
            </a:r>
            <a:r>
              <a:rPr lang="en-US" sz="2800" b="1" dirty="0">
                <a:solidFill>
                  <a:srgbClr val="0070C0"/>
                </a:solidFill>
                <a:latin typeface="+mn-lt"/>
              </a:rPr>
              <a:t>ad hoc basis</a:t>
            </a:r>
            <a:r>
              <a:rPr lang="en-US" sz="2800" dirty="0">
                <a:solidFill>
                  <a:srgbClr val="0070C0"/>
                </a:solidFill>
                <a:latin typeface="+mn-lt"/>
              </a:rPr>
              <a:t>, after considering all of the (objective) circumstances. </a:t>
            </a:r>
            <a:endParaRPr lang="en-US" sz="2800" dirty="0">
              <a:solidFill>
                <a:srgbClr val="009999"/>
              </a:solidFill>
              <a:latin typeface="ArialMT"/>
            </a:endParaRPr>
          </a:p>
        </p:txBody>
      </p:sp>
      <p:pic>
        <p:nvPicPr>
          <p:cNvPr id="9" name="Picture 8" descr="A person holding a pair of wires&#10;&#10;Description automatically generated">
            <a:extLst>
              <a:ext uri="{FF2B5EF4-FFF2-40B4-BE49-F238E27FC236}">
                <a16:creationId xmlns:a16="http://schemas.microsoft.com/office/drawing/2014/main" id="{D63C5FCC-E8E8-701B-1362-AF3BEF1C62EF}"/>
              </a:ext>
            </a:extLst>
          </p:cNvPr>
          <p:cNvPicPr>
            <a:picLocks noChangeAspect="1"/>
          </p:cNvPicPr>
          <p:nvPr/>
        </p:nvPicPr>
        <p:blipFill>
          <a:blip r:embed="rId3"/>
          <a:stretch>
            <a:fillRect/>
          </a:stretch>
        </p:blipFill>
        <p:spPr>
          <a:xfrm>
            <a:off x="4800600" y="3925145"/>
            <a:ext cx="4036202" cy="2704255"/>
          </a:xfrm>
          <a:prstGeom prst="rect">
            <a:avLst/>
          </a:prstGeom>
        </p:spPr>
      </p:pic>
      <p:pic>
        <p:nvPicPr>
          <p:cNvPr id="7" name="Picture 6" descr="A pair of handcuffs with a chain&#10;&#10;Description automatically generate">
            <a:extLst>
              <a:ext uri="{FF2B5EF4-FFF2-40B4-BE49-F238E27FC236}">
                <a16:creationId xmlns:a16="http://schemas.microsoft.com/office/drawing/2014/main" id="{74326A12-C105-610D-2AA7-00A4541C7680}"/>
              </a:ext>
            </a:extLst>
          </p:cNvPr>
          <p:cNvPicPr>
            <a:picLocks noChangeAspect="1"/>
          </p:cNvPicPr>
          <p:nvPr/>
        </p:nvPicPr>
        <p:blipFill>
          <a:blip r:embed="rId4"/>
          <a:stretch>
            <a:fillRect/>
          </a:stretch>
        </p:blipFill>
        <p:spPr>
          <a:xfrm>
            <a:off x="1447800" y="3298904"/>
            <a:ext cx="2629737" cy="1384995"/>
          </a:xfrm>
          <a:prstGeom prst="rect">
            <a:avLst/>
          </a:prstGeom>
        </p:spPr>
      </p:pic>
      <p:pic>
        <p:nvPicPr>
          <p:cNvPr id="11" name="Picture 10" descr="A group of police officers sitting at a table&#10;&#10;Description automatically generated">
            <a:extLst>
              <a:ext uri="{FF2B5EF4-FFF2-40B4-BE49-F238E27FC236}">
                <a16:creationId xmlns:a16="http://schemas.microsoft.com/office/drawing/2014/main" id="{76BF98E3-5CA5-280D-A173-DED438C22BCE}"/>
              </a:ext>
            </a:extLst>
          </p:cNvPr>
          <p:cNvPicPr>
            <a:picLocks noChangeAspect="1"/>
          </p:cNvPicPr>
          <p:nvPr/>
        </p:nvPicPr>
        <p:blipFill>
          <a:blip r:embed="rId5"/>
          <a:stretch>
            <a:fillRect/>
          </a:stretch>
        </p:blipFill>
        <p:spPr>
          <a:xfrm>
            <a:off x="4800600" y="3321764"/>
            <a:ext cx="4036202" cy="2475275"/>
          </a:xfrm>
          <a:prstGeom prst="rect">
            <a:avLst/>
          </a:prstGeom>
        </p:spPr>
      </p:pic>
      <p:sp>
        <p:nvSpPr>
          <p:cNvPr id="2" name="Title 1">
            <a:extLst>
              <a:ext uri="{FF2B5EF4-FFF2-40B4-BE49-F238E27FC236}">
                <a16:creationId xmlns:a16="http://schemas.microsoft.com/office/drawing/2014/main" id="{43835BFB-173C-8391-7AB2-0D6544BE58E6}"/>
              </a:ext>
            </a:extLst>
          </p:cNvPr>
          <p:cNvSpPr>
            <a:spLocks noGrp="1"/>
          </p:cNvSpPr>
          <p:nvPr>
            <p:ph type="title"/>
          </p:nvPr>
        </p:nvSpPr>
        <p:spPr>
          <a:xfrm>
            <a:off x="533400" y="228600"/>
            <a:ext cx="8116888" cy="1143000"/>
          </a:xfrm>
        </p:spPr>
        <p:txBody>
          <a:bodyPr/>
          <a:lstStyle/>
          <a:p>
            <a:pPr marL="1608138" indent="-1608138"/>
            <a:r>
              <a:rPr kumimoji="1" lang="en-US" sz="2800" b="1" i="1" kern="1200" dirty="0" err="1">
                <a:solidFill>
                  <a:srgbClr val="212121"/>
                </a:solidFill>
                <a:effectLst/>
                <a:latin typeface="Arial" panose="020B0604020202020204" pitchFamily="34" charset="0"/>
                <a:ea typeface="ＭＳ Ｐゴシック" panose="020B0600070205080204" pitchFamily="34" charset="-128"/>
                <a:cs typeface="+mj-cs"/>
              </a:rPr>
              <a:t>Dowthitt</a:t>
            </a:r>
            <a:r>
              <a:rPr kumimoji="1" lang="en-US" sz="2800" b="1" kern="1200" dirty="0">
                <a:solidFill>
                  <a:srgbClr val="212121"/>
                </a:solidFill>
                <a:effectLst/>
                <a:latin typeface="Arial" panose="020B0604020202020204" pitchFamily="34" charset="0"/>
                <a:ea typeface="ＭＳ Ｐゴシック" panose="020B0600070205080204" pitchFamily="34" charset="-128"/>
                <a:cs typeface="+mj-cs"/>
              </a:rPr>
              <a:t>:	</a:t>
            </a:r>
            <a:r>
              <a:rPr lang="en-US" sz="2800" b="1" dirty="0">
                <a:solidFill>
                  <a:srgbClr val="000000"/>
                </a:solidFill>
                <a:effectLst/>
                <a:latin typeface="Arial" panose="020B0604020202020204" pitchFamily="34" charset="0"/>
                <a:ea typeface="ＭＳ Ｐゴシック" panose="020B0600070205080204" pitchFamily="34" charset="-128"/>
                <a:cs typeface="+mj-cs"/>
              </a:rPr>
              <a:t>CUSTODY FACTORS CASE SPECIFIC:</a:t>
            </a:r>
            <a:endParaRPr lang="en-US" dirty="0"/>
          </a:p>
        </p:txBody>
      </p:sp>
      <p:sp>
        <p:nvSpPr>
          <p:cNvPr id="3" name="TextBox 2">
            <a:extLst>
              <a:ext uri="{FF2B5EF4-FFF2-40B4-BE49-F238E27FC236}">
                <a16:creationId xmlns:a16="http://schemas.microsoft.com/office/drawing/2014/main" id="{510CBEC1-BE67-0F4F-965D-F59B651A4B65}"/>
              </a:ext>
            </a:extLst>
          </p:cNvPr>
          <p:cNvSpPr txBox="1"/>
          <p:nvPr/>
        </p:nvSpPr>
        <p:spPr>
          <a:xfrm>
            <a:off x="722313" y="3132617"/>
            <a:ext cx="3925887" cy="3693319"/>
          </a:xfrm>
          <a:prstGeom prst="rect">
            <a:avLst/>
          </a:prstGeom>
          <a:solidFill>
            <a:schemeClr val="bg1"/>
          </a:solidFill>
        </p:spPr>
        <p:txBody>
          <a:bodyPr wrap="square" rtlCol="0">
            <a:spAutoFit/>
          </a:bodyPr>
          <a:lstStyle/>
          <a:p>
            <a:pPr>
              <a:spcAft>
                <a:spcPts val="1200"/>
              </a:spcAft>
            </a:pPr>
            <a:r>
              <a:rPr lang="en-US" sz="2800">
                <a:solidFill>
                  <a:prstClr val="black"/>
                </a:solidFill>
                <a:latin typeface="ArialMT"/>
              </a:rPr>
              <a:t>Stationhouse questioning does not, in and of itself, constitute custody.</a:t>
            </a:r>
            <a:r>
              <a:rPr lang="en-US" sz="2800" baseline="30000">
                <a:solidFill>
                  <a:prstClr val="black"/>
                </a:solidFill>
                <a:latin typeface="ArialMT"/>
              </a:rPr>
              <a:t>1</a:t>
            </a:r>
          </a:p>
          <a:p>
            <a:pPr>
              <a:spcAft>
                <a:spcPts val="1200"/>
              </a:spcAft>
            </a:pPr>
            <a:r>
              <a:rPr lang="en-US" sz="2800">
                <a:solidFill>
                  <a:prstClr val="black"/>
                </a:solidFill>
                <a:latin typeface="ArialMT"/>
              </a:rPr>
              <a:t>Custody does not occur merely because the suspect submits to and fails a polygraph test.</a:t>
            </a:r>
            <a:r>
              <a:rPr lang="en-US" sz="2800" baseline="30000">
                <a:solidFill>
                  <a:prstClr val="black"/>
                </a:solidFill>
                <a:latin typeface="ArialMT"/>
              </a:rPr>
              <a:t>2</a:t>
            </a:r>
          </a:p>
        </p:txBody>
      </p:sp>
      <p:sp>
        <p:nvSpPr>
          <p:cNvPr id="5" name="TextBox 4">
            <a:extLst>
              <a:ext uri="{FF2B5EF4-FFF2-40B4-BE49-F238E27FC236}">
                <a16:creationId xmlns:a16="http://schemas.microsoft.com/office/drawing/2014/main" id="{B43C36C6-E226-1A7A-53CA-65152D40361F}"/>
              </a:ext>
            </a:extLst>
          </p:cNvPr>
          <p:cNvSpPr txBox="1"/>
          <p:nvPr/>
        </p:nvSpPr>
        <p:spPr>
          <a:xfrm>
            <a:off x="4722813" y="3093228"/>
            <a:ext cx="4113989" cy="3621504"/>
          </a:xfrm>
          <a:prstGeom prst="rect">
            <a:avLst/>
          </a:prstGeom>
          <a:solidFill>
            <a:schemeClr val="bg1"/>
          </a:solidFill>
        </p:spPr>
        <p:txBody>
          <a:bodyPr wrap="square" rtlCol="0">
            <a:spAutoFit/>
          </a:bodyPr>
          <a:lstStyle/>
          <a:p>
            <a:pPr>
              <a:spcAft>
                <a:spcPts val="4800"/>
              </a:spcAft>
            </a:pPr>
            <a:r>
              <a:rPr lang="en-US" sz="2800" dirty="0">
                <a:solidFill>
                  <a:prstClr val="black"/>
                </a:solidFill>
                <a:latin typeface="ArialMT"/>
              </a:rPr>
              <a:t>The use of handcuffs does not necessarily constitute arrest or custody.</a:t>
            </a:r>
            <a:r>
              <a:rPr lang="en-US" sz="2800" baseline="30000" dirty="0">
                <a:solidFill>
                  <a:prstClr val="black"/>
                </a:solidFill>
                <a:latin typeface="ArialMT"/>
              </a:rPr>
              <a:t>3</a:t>
            </a:r>
          </a:p>
          <a:p>
            <a:pPr>
              <a:spcAft>
                <a:spcPts val="4800"/>
              </a:spcAft>
            </a:pPr>
            <a:endParaRPr lang="en-US" sz="2800" baseline="30000" dirty="0">
              <a:solidFill>
                <a:prstClr val="black"/>
              </a:solidFill>
              <a:latin typeface="ArialMT"/>
            </a:endParaRPr>
          </a:p>
          <a:p>
            <a:pPr>
              <a:spcAft>
                <a:spcPts val="4800"/>
              </a:spcAft>
            </a:pPr>
            <a:endParaRPr lang="en-US" sz="2800" baseline="30000" dirty="0">
              <a:solidFill>
                <a:prstClr val="black"/>
              </a:solidFill>
              <a:latin typeface="ArialMT"/>
            </a:endParaRPr>
          </a:p>
        </p:txBody>
      </p:sp>
    </p:spTree>
    <p:extLst>
      <p:ext uri="{BB962C8B-B14F-4D97-AF65-F5344CB8AC3E}">
        <p14:creationId xmlns:p14="http://schemas.microsoft.com/office/powerpoint/2010/main" val="169780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
                                            <p:bg/>
                                          </p:spTgt>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build="allAtOnce"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304800" y="1333982"/>
            <a:ext cx="4343400" cy="523220"/>
          </a:xfrm>
          <a:prstGeom prst="rect">
            <a:avLst/>
          </a:prstGeom>
          <a:solidFill>
            <a:schemeClr val="bg1"/>
          </a:solidFill>
        </p:spPr>
        <p:txBody>
          <a:bodyPr wrap="square" rtlCol="0">
            <a:spAutoFit/>
          </a:bodyPr>
          <a:lstStyle/>
          <a:p>
            <a:pPr>
              <a:spcAft>
                <a:spcPts val="4200"/>
              </a:spcAft>
            </a:pPr>
            <a:endParaRPr lang="en-US" sz="2800" dirty="0">
              <a:solidFill>
                <a:prstClr val="black"/>
              </a:solidFill>
              <a:latin typeface="ArialMT"/>
            </a:endParaRPr>
          </a:p>
        </p:txBody>
      </p:sp>
      <p:sp>
        <p:nvSpPr>
          <p:cNvPr id="2" name="Title 1">
            <a:extLst>
              <a:ext uri="{FF2B5EF4-FFF2-40B4-BE49-F238E27FC236}">
                <a16:creationId xmlns:a16="http://schemas.microsoft.com/office/drawing/2014/main" id="{43835BFB-173C-8391-7AB2-0D6544BE58E6}"/>
              </a:ext>
            </a:extLst>
          </p:cNvPr>
          <p:cNvSpPr>
            <a:spLocks noGrp="1"/>
          </p:cNvSpPr>
          <p:nvPr>
            <p:ph type="title"/>
          </p:nvPr>
        </p:nvSpPr>
        <p:spPr>
          <a:xfrm>
            <a:off x="533400" y="228600"/>
            <a:ext cx="8116888" cy="1143000"/>
          </a:xfrm>
        </p:spPr>
        <p:txBody>
          <a:bodyPr/>
          <a:lstStyle/>
          <a:p>
            <a:pPr marL="1608138" indent="-1608138"/>
            <a:r>
              <a:rPr kumimoji="1" lang="en-US" sz="2800" b="1" kern="1200" dirty="0">
                <a:solidFill>
                  <a:srgbClr val="212121"/>
                </a:solidFill>
                <a:effectLst/>
                <a:latin typeface="Arial" panose="020B0604020202020204" pitchFamily="34" charset="0"/>
                <a:ea typeface="ＭＳ Ｐゴシック" panose="020B0600070205080204" pitchFamily="34" charset="-128"/>
              </a:rPr>
              <a:t>Other Factors might Support Custody:</a:t>
            </a:r>
            <a:endParaRPr lang="en-US" dirty="0"/>
          </a:p>
        </p:txBody>
      </p:sp>
      <p:pic>
        <p:nvPicPr>
          <p:cNvPr id="5" name="Picture 4" descr="A person kneeling on the ground with police officers behind him&#10;&#10;Description automatically generated">
            <a:extLst>
              <a:ext uri="{FF2B5EF4-FFF2-40B4-BE49-F238E27FC236}">
                <a16:creationId xmlns:a16="http://schemas.microsoft.com/office/drawing/2014/main" id="{E74EE4E2-8A7C-84DD-41D0-14AD5AFE0B70}"/>
              </a:ext>
            </a:extLst>
          </p:cNvPr>
          <p:cNvPicPr>
            <a:picLocks noChangeAspect="1"/>
          </p:cNvPicPr>
          <p:nvPr/>
        </p:nvPicPr>
        <p:blipFill rotWithShape="1">
          <a:blip r:embed="rId3"/>
          <a:srcRect r="19343"/>
          <a:stretch/>
        </p:blipFill>
        <p:spPr>
          <a:xfrm>
            <a:off x="4724400" y="2468384"/>
            <a:ext cx="4262377" cy="3515689"/>
          </a:xfrm>
          <a:prstGeom prst="rect">
            <a:avLst/>
          </a:prstGeom>
        </p:spPr>
      </p:pic>
      <p:sp>
        <p:nvSpPr>
          <p:cNvPr id="6" name="TextBox 5">
            <a:extLst>
              <a:ext uri="{FF2B5EF4-FFF2-40B4-BE49-F238E27FC236}">
                <a16:creationId xmlns:a16="http://schemas.microsoft.com/office/drawing/2014/main" id="{6C39D00F-594E-C88B-E3BC-E6C26BCC34A5}"/>
              </a:ext>
            </a:extLst>
          </p:cNvPr>
          <p:cNvSpPr txBox="1"/>
          <p:nvPr/>
        </p:nvSpPr>
        <p:spPr>
          <a:xfrm>
            <a:off x="304801" y="2299345"/>
            <a:ext cx="4262378" cy="2887970"/>
          </a:xfrm>
          <a:prstGeom prst="rect">
            <a:avLst/>
          </a:prstGeom>
          <a:solidFill>
            <a:schemeClr val="bg1"/>
          </a:solidFill>
        </p:spPr>
        <p:txBody>
          <a:bodyPr wrap="square" rtlCol="0">
            <a:spAutoFit/>
          </a:bodyPr>
          <a:lstStyle/>
          <a:p>
            <a:pPr>
              <a:spcAft>
                <a:spcPts val="4200"/>
              </a:spcAft>
            </a:pPr>
            <a:r>
              <a:rPr lang="en-US" sz="3200" dirty="0">
                <a:solidFill>
                  <a:prstClr val="black"/>
                </a:solidFill>
                <a:latin typeface="ArialMT"/>
              </a:rPr>
              <a:t>Whether the officer actually conducts an investigation after seizing the suspect.</a:t>
            </a:r>
            <a:endParaRPr lang="en-US" sz="3200" baseline="30000" dirty="0">
              <a:solidFill>
                <a:srgbClr val="191919"/>
              </a:solidFill>
              <a:latin typeface="ArialMT"/>
            </a:endParaRPr>
          </a:p>
          <a:p>
            <a:pPr>
              <a:spcAft>
                <a:spcPts val="1200"/>
              </a:spcAft>
            </a:pPr>
            <a:endParaRPr lang="en-US" sz="2800" baseline="30000" dirty="0">
              <a:solidFill>
                <a:srgbClr val="191919"/>
              </a:solidFill>
              <a:latin typeface="ArialMT"/>
            </a:endParaRPr>
          </a:p>
        </p:txBody>
      </p:sp>
    </p:spTree>
    <p:extLst>
      <p:ext uri="{BB962C8B-B14F-4D97-AF65-F5344CB8AC3E}">
        <p14:creationId xmlns:p14="http://schemas.microsoft.com/office/powerpoint/2010/main" val="331886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381000" y="1371600"/>
            <a:ext cx="4495800" cy="5170646"/>
          </a:xfrm>
          <a:prstGeom prst="rect">
            <a:avLst/>
          </a:prstGeom>
          <a:noFill/>
        </p:spPr>
        <p:txBody>
          <a:bodyPr wrap="square" rtlCol="0">
            <a:spAutoFit/>
          </a:bodyPr>
          <a:lstStyle/>
          <a:p>
            <a:pPr>
              <a:spcAft>
                <a:spcPts val="1200"/>
              </a:spcAft>
            </a:pPr>
            <a:r>
              <a:rPr lang="en-US" sz="3000">
                <a:solidFill>
                  <a:prstClr val="black"/>
                </a:solidFill>
                <a:latin typeface="ArialMT"/>
              </a:rPr>
              <a:t>The fact that a suspect is already incarcerated does not necessarily mean the suspect is in custody when approached by law enforcement “regarding an offense separate and distinct from the offense for which he was incarcerated.</a:t>
            </a:r>
            <a:r>
              <a:rPr lang="en-US" sz="3000" baseline="30000">
                <a:solidFill>
                  <a:prstClr val="black"/>
                </a:solidFill>
                <a:latin typeface="ArialMT"/>
              </a:rPr>
              <a:t>1</a:t>
            </a:r>
            <a:endParaRPr lang="en-US" sz="3000" baseline="30000">
              <a:solidFill>
                <a:srgbClr val="191919"/>
              </a:solidFill>
              <a:latin typeface="ArialMT"/>
            </a:endParaRPr>
          </a:p>
        </p:txBody>
      </p:sp>
      <p:sp>
        <p:nvSpPr>
          <p:cNvPr id="2" name="Title 1">
            <a:extLst>
              <a:ext uri="{FF2B5EF4-FFF2-40B4-BE49-F238E27FC236}">
                <a16:creationId xmlns:a16="http://schemas.microsoft.com/office/drawing/2014/main" id="{43835BFB-173C-8391-7AB2-0D6544BE58E6}"/>
              </a:ext>
            </a:extLst>
          </p:cNvPr>
          <p:cNvSpPr>
            <a:spLocks noGrp="1"/>
          </p:cNvSpPr>
          <p:nvPr>
            <p:ph type="title"/>
          </p:nvPr>
        </p:nvSpPr>
        <p:spPr>
          <a:xfrm>
            <a:off x="533400" y="228600"/>
            <a:ext cx="8116888" cy="1143000"/>
          </a:xfrm>
        </p:spPr>
        <p:txBody>
          <a:bodyPr/>
          <a:lstStyle/>
          <a:p>
            <a:pPr marL="1608138" indent="-1608138"/>
            <a:r>
              <a:rPr kumimoji="1" lang="en-US" sz="2800" b="1" kern="1200" dirty="0">
                <a:solidFill>
                  <a:srgbClr val="212121"/>
                </a:solidFill>
                <a:effectLst/>
                <a:latin typeface="Arial" panose="020B0604020202020204" pitchFamily="34" charset="0"/>
                <a:ea typeface="ＭＳ Ｐゴシック" panose="020B0600070205080204" pitchFamily="34" charset="-128"/>
              </a:rPr>
              <a:t>Incarceration is not Custody</a:t>
            </a:r>
            <a:endParaRPr lang="en-US" dirty="0"/>
          </a:p>
        </p:txBody>
      </p:sp>
      <p:pic>
        <p:nvPicPr>
          <p:cNvPr id="5" name="Picture 4" descr="A group of people in orange pajamas&#10;&#10;Description automatically generated">
            <a:extLst>
              <a:ext uri="{FF2B5EF4-FFF2-40B4-BE49-F238E27FC236}">
                <a16:creationId xmlns:a16="http://schemas.microsoft.com/office/drawing/2014/main" id="{0A9507BC-44BE-A782-1956-71DA05FD62EC}"/>
              </a:ext>
            </a:extLst>
          </p:cNvPr>
          <p:cNvPicPr>
            <a:picLocks noChangeAspect="1"/>
          </p:cNvPicPr>
          <p:nvPr/>
        </p:nvPicPr>
        <p:blipFill rotWithShape="1">
          <a:blip r:embed="rId3"/>
          <a:srcRect t="4445"/>
          <a:stretch/>
        </p:blipFill>
        <p:spPr>
          <a:xfrm>
            <a:off x="5023413" y="1371600"/>
            <a:ext cx="3907465" cy="3733800"/>
          </a:xfrm>
          <a:prstGeom prst="rect">
            <a:avLst/>
          </a:prstGeom>
        </p:spPr>
      </p:pic>
    </p:spTree>
    <p:extLst>
      <p:ext uri="{BB962C8B-B14F-4D97-AF65-F5344CB8AC3E}">
        <p14:creationId xmlns:p14="http://schemas.microsoft.com/office/powerpoint/2010/main" val="425494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4324350" y="1579543"/>
            <a:ext cx="4572000" cy="2985433"/>
          </a:xfrm>
          <a:prstGeom prst="rect">
            <a:avLst/>
          </a:prstGeom>
          <a:noFill/>
        </p:spPr>
        <p:txBody>
          <a:bodyPr wrap="square" rtlCol="0">
            <a:spAutoFit/>
          </a:bodyPr>
          <a:lstStyle/>
          <a:p>
            <a:pPr>
              <a:spcAft>
                <a:spcPts val="2400"/>
              </a:spcAft>
            </a:pPr>
            <a:r>
              <a:rPr lang="en-US" sz="2800" dirty="0">
                <a:latin typeface="+mn-lt"/>
              </a:rPr>
              <a:t>No more than </a:t>
            </a:r>
            <a:r>
              <a:rPr lang="en-US" sz="2800" b="1" dirty="0">
                <a:latin typeface="+mn-lt"/>
              </a:rPr>
              <a:t>10 minutes </a:t>
            </a:r>
            <a:r>
              <a:rPr lang="en-US" sz="2800" dirty="0">
                <a:latin typeface="+mn-lt"/>
              </a:rPr>
              <a:t>into the stop, Officer expressly accused D of having drugs.</a:t>
            </a:r>
          </a:p>
          <a:p>
            <a:pPr>
              <a:spcAft>
                <a:spcPts val="2400"/>
              </a:spcAft>
            </a:pPr>
            <a:r>
              <a:rPr lang="en-US" sz="2800" dirty="0">
                <a:latin typeface="+mn-lt"/>
              </a:rPr>
              <a:t>D Stopped for speeding 13 mph over limit;</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3600" i="1" kern="1200" dirty="0">
                <a:solidFill>
                  <a:srgbClr val="212121"/>
                </a:solidFill>
                <a:effectLst/>
                <a:latin typeface="Arial" panose="020B0604020202020204" pitchFamily="34" charset="0"/>
                <a:ea typeface="ＭＳ Ｐゴシック" panose="020B0600070205080204" pitchFamily="34" charset="-128"/>
                <a:cs typeface="+mn-cs"/>
              </a:rPr>
              <a:t>State v. Ortiz</a:t>
            </a:r>
            <a:r>
              <a:rPr kumimoji="1" lang="en-US" sz="1600" kern="1200" dirty="0">
                <a:solidFill>
                  <a:srgbClr val="212121"/>
                </a:solidFill>
                <a:effectLst/>
                <a:latin typeface="Arial" panose="020B0604020202020204" pitchFamily="34" charset="0"/>
                <a:ea typeface="ＭＳ Ｐゴシック" panose="020B0600070205080204" pitchFamily="34" charset="-128"/>
                <a:cs typeface="+mn-cs"/>
              </a:rPr>
              <a:t>, 382 S.W.3d 367, 373 (Tex. Crim. App. 2012)</a:t>
            </a:r>
            <a:r>
              <a:rPr lang="en-US" sz="4800" dirty="0"/>
              <a:t> </a:t>
            </a:r>
          </a:p>
        </p:txBody>
      </p:sp>
      <p:sp>
        <p:nvSpPr>
          <p:cNvPr id="2" name="TextBox 1">
            <a:extLst>
              <a:ext uri="{FF2B5EF4-FFF2-40B4-BE49-F238E27FC236}">
                <a16:creationId xmlns:a16="http://schemas.microsoft.com/office/drawing/2014/main" id="{186CEBB8-C881-D337-2A24-9AF96E33211D}"/>
              </a:ext>
            </a:extLst>
          </p:cNvPr>
          <p:cNvSpPr txBox="1"/>
          <p:nvPr/>
        </p:nvSpPr>
        <p:spPr>
          <a:xfrm>
            <a:off x="152400" y="5099060"/>
            <a:ext cx="8839200" cy="954107"/>
          </a:xfrm>
          <a:prstGeom prst="rect">
            <a:avLst/>
          </a:prstGeom>
          <a:noFill/>
        </p:spPr>
        <p:txBody>
          <a:bodyPr wrap="square" rtlCol="0">
            <a:spAutoFit/>
          </a:bodyPr>
          <a:lstStyle/>
          <a:p>
            <a:pPr>
              <a:spcAft>
                <a:spcPts val="1200"/>
              </a:spcAft>
            </a:pPr>
            <a:r>
              <a:rPr lang="en-US" sz="2800" dirty="0">
                <a:latin typeface="+mn-lt"/>
              </a:rPr>
              <a:t>After asking for license and insurance, Officer asked D to step out of the car and move to Officer's patrol car; </a:t>
            </a:r>
          </a:p>
        </p:txBody>
      </p:sp>
      <p:pic>
        <p:nvPicPr>
          <p:cNvPr id="6" name="Picture 5" descr="A person looking through a car window&#10;&#10;Description automatically generated">
            <a:extLst>
              <a:ext uri="{FF2B5EF4-FFF2-40B4-BE49-F238E27FC236}">
                <a16:creationId xmlns:a16="http://schemas.microsoft.com/office/drawing/2014/main" id="{E43B94A8-B7C9-8E23-797D-DB7F37D306DA}"/>
              </a:ext>
            </a:extLst>
          </p:cNvPr>
          <p:cNvPicPr>
            <a:picLocks noChangeAspect="1"/>
          </p:cNvPicPr>
          <p:nvPr/>
        </p:nvPicPr>
        <p:blipFill rotWithShape="1">
          <a:blip r:embed="rId3"/>
          <a:srcRect l="17647"/>
          <a:stretch/>
        </p:blipFill>
        <p:spPr>
          <a:xfrm>
            <a:off x="44680" y="1741440"/>
            <a:ext cx="4109013" cy="2820635"/>
          </a:xfrm>
          <a:prstGeom prst="rect">
            <a:avLst/>
          </a:prstGeom>
        </p:spPr>
      </p:pic>
    </p:spTree>
    <p:extLst>
      <p:ext uri="{BB962C8B-B14F-4D97-AF65-F5344CB8AC3E}">
        <p14:creationId xmlns:p14="http://schemas.microsoft.com/office/powerpoint/2010/main" val="94736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152400" y="1633478"/>
            <a:ext cx="4953000" cy="4462760"/>
          </a:xfrm>
          <a:prstGeom prst="rect">
            <a:avLst/>
          </a:prstGeom>
          <a:noFill/>
        </p:spPr>
        <p:txBody>
          <a:bodyPr wrap="square" rtlCol="0">
            <a:spAutoFit/>
          </a:bodyPr>
          <a:lstStyle/>
          <a:p>
            <a:pPr marL="296863" indent="-296863">
              <a:spcAft>
                <a:spcPts val="3600"/>
              </a:spcAft>
              <a:buFont typeface="Arial" panose="020B0604020202020204" pitchFamily="34" charset="0"/>
              <a:buChar char="•"/>
            </a:pPr>
            <a:r>
              <a:rPr lang="en-US" sz="3200" dirty="0">
                <a:latin typeface="+mn-lt"/>
              </a:rPr>
              <a:t>Officer questioned D;</a:t>
            </a:r>
          </a:p>
          <a:p>
            <a:pPr marL="296863" indent="-296863">
              <a:spcAft>
                <a:spcPts val="3600"/>
              </a:spcAft>
              <a:buFont typeface="Arial" panose="020B0604020202020204" pitchFamily="34" charset="0"/>
              <a:buChar char="•"/>
            </a:pPr>
            <a:r>
              <a:rPr lang="en-US" sz="3200" dirty="0">
                <a:latin typeface="+mn-lt"/>
              </a:rPr>
              <a:t>D revealed that he was going, with his wife to Spearman, Texas;</a:t>
            </a:r>
          </a:p>
          <a:p>
            <a:pPr marL="296863" indent="-296863">
              <a:spcAft>
                <a:spcPts val="3600"/>
              </a:spcAft>
              <a:buFont typeface="Arial" panose="020B0604020202020204" pitchFamily="34" charset="0"/>
              <a:buChar char="•"/>
            </a:pPr>
            <a:r>
              <a:rPr lang="en-US" sz="3200" dirty="0">
                <a:latin typeface="+mn-lt"/>
              </a:rPr>
              <a:t>D stated that he was on probation in Spearman “for drugs”;</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pic>
        <p:nvPicPr>
          <p:cNvPr id="4" name="Picture 3" descr="A police officer arresting a person&#10;&#10;Description automatically generated">
            <a:extLst>
              <a:ext uri="{FF2B5EF4-FFF2-40B4-BE49-F238E27FC236}">
                <a16:creationId xmlns:a16="http://schemas.microsoft.com/office/drawing/2014/main" id="{557A6181-FB3A-6B3D-EEF6-5B0B17F0093E}"/>
              </a:ext>
            </a:extLst>
          </p:cNvPr>
          <p:cNvPicPr>
            <a:picLocks noChangeAspect="1"/>
          </p:cNvPicPr>
          <p:nvPr/>
        </p:nvPicPr>
        <p:blipFill>
          <a:blip r:embed="rId3"/>
          <a:stretch>
            <a:fillRect/>
          </a:stretch>
        </p:blipFill>
        <p:spPr>
          <a:xfrm>
            <a:off x="5223776" y="1633478"/>
            <a:ext cx="3920224" cy="5224522"/>
          </a:xfrm>
          <a:prstGeom prst="rect">
            <a:avLst/>
          </a:prstGeom>
        </p:spPr>
      </p:pic>
    </p:spTree>
    <p:extLst>
      <p:ext uri="{BB962C8B-B14F-4D97-AF65-F5344CB8AC3E}">
        <p14:creationId xmlns:p14="http://schemas.microsoft.com/office/powerpoint/2010/main" val="65452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152400" y="1633478"/>
            <a:ext cx="4419600" cy="4955203"/>
          </a:xfrm>
          <a:prstGeom prst="rect">
            <a:avLst/>
          </a:prstGeom>
          <a:noFill/>
        </p:spPr>
        <p:txBody>
          <a:bodyPr wrap="square" rtlCol="0">
            <a:spAutoFit/>
          </a:bodyPr>
          <a:lstStyle/>
          <a:p>
            <a:pPr marL="296863" indent="-296863">
              <a:spcAft>
                <a:spcPts val="3600"/>
              </a:spcAft>
              <a:buFont typeface="Arial" panose="020B0604020202020204" pitchFamily="34" charset="0"/>
              <a:buChar char="•"/>
            </a:pPr>
            <a:r>
              <a:rPr lang="en-US" sz="3200" dirty="0">
                <a:latin typeface="+mn-lt"/>
              </a:rPr>
              <a:t>Officer asked D point-blank</a:t>
            </a:r>
            <a:r>
              <a:rPr lang="en-US" sz="3200" baseline="30000" dirty="0">
                <a:latin typeface="+mn-lt"/>
              </a:rPr>
              <a:t>1</a:t>
            </a:r>
            <a:r>
              <a:rPr lang="en-US" sz="3200" dirty="0">
                <a:latin typeface="+mn-lt"/>
              </a:rPr>
              <a:t> “How much drugs are in the car?”</a:t>
            </a:r>
          </a:p>
          <a:p>
            <a:pPr marL="296863" indent="-296863">
              <a:spcAft>
                <a:spcPts val="3600"/>
              </a:spcAft>
              <a:buFont typeface="Arial" panose="020B0604020202020204" pitchFamily="34" charset="0"/>
              <a:buChar char="•"/>
            </a:pPr>
            <a:r>
              <a:rPr lang="en-US" sz="3200" dirty="0">
                <a:latin typeface="+mn-lt"/>
              </a:rPr>
              <a:t>D responded “No. No. No. No.” </a:t>
            </a:r>
          </a:p>
          <a:p>
            <a:pPr marL="296863" indent="-296863">
              <a:spcAft>
                <a:spcPts val="3600"/>
              </a:spcAft>
              <a:buFont typeface="Arial" panose="020B0604020202020204" pitchFamily="34" charset="0"/>
              <a:buChar char="•"/>
            </a:pPr>
            <a:r>
              <a:rPr lang="en-US" sz="3200" dirty="0">
                <a:latin typeface="+mn-lt"/>
              </a:rPr>
              <a:t>D then consented to a search of his person and his car;</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pic>
        <p:nvPicPr>
          <p:cNvPr id="2" name="Picture 1" descr="A police officer arresting a person&#10;&#10;Description automatically generated">
            <a:extLst>
              <a:ext uri="{FF2B5EF4-FFF2-40B4-BE49-F238E27FC236}">
                <a16:creationId xmlns:a16="http://schemas.microsoft.com/office/drawing/2014/main" id="{041B9C3A-6B78-DA51-68FD-F82493EBF4BD}"/>
              </a:ext>
            </a:extLst>
          </p:cNvPr>
          <p:cNvPicPr>
            <a:picLocks noChangeAspect="1"/>
          </p:cNvPicPr>
          <p:nvPr/>
        </p:nvPicPr>
        <p:blipFill>
          <a:blip r:embed="rId3"/>
          <a:stretch>
            <a:fillRect/>
          </a:stretch>
        </p:blipFill>
        <p:spPr>
          <a:xfrm>
            <a:off x="5223776" y="1633478"/>
            <a:ext cx="3920224" cy="5224522"/>
          </a:xfrm>
          <a:prstGeom prst="rect">
            <a:avLst/>
          </a:prstGeom>
        </p:spPr>
      </p:pic>
    </p:spTree>
    <p:extLst>
      <p:ext uri="{BB962C8B-B14F-4D97-AF65-F5344CB8AC3E}">
        <p14:creationId xmlns:p14="http://schemas.microsoft.com/office/powerpoint/2010/main" val="160744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3276600" y="1600200"/>
            <a:ext cx="5638800" cy="3477875"/>
          </a:xfrm>
          <a:prstGeom prst="rect">
            <a:avLst/>
          </a:prstGeom>
          <a:noFill/>
        </p:spPr>
        <p:txBody>
          <a:bodyPr wrap="square" rtlCol="0">
            <a:spAutoFit/>
          </a:bodyPr>
          <a:lstStyle/>
          <a:p>
            <a:pPr marL="296863" indent="-296863">
              <a:spcAft>
                <a:spcPts val="3600"/>
              </a:spcAft>
              <a:buFont typeface="Arial" panose="020B0604020202020204" pitchFamily="34" charset="0"/>
              <a:buChar char="•"/>
            </a:pPr>
            <a:r>
              <a:rPr lang="en-US" sz="3200" dirty="0">
                <a:latin typeface="+mn-lt"/>
              </a:rPr>
              <a:t>Two back up officers arrived;</a:t>
            </a:r>
          </a:p>
          <a:p>
            <a:pPr marL="296863" indent="-296863">
              <a:spcAft>
                <a:spcPts val="3600"/>
              </a:spcAft>
              <a:buFont typeface="Arial" panose="020B0604020202020204" pitchFamily="34" charset="0"/>
              <a:buChar char="•"/>
            </a:pPr>
            <a:r>
              <a:rPr lang="en-US" sz="3200" dirty="0">
                <a:latin typeface="+mn-lt"/>
              </a:rPr>
              <a:t>Officers pat down D’s wife and put her in handcuffs;</a:t>
            </a:r>
          </a:p>
          <a:p>
            <a:pPr marL="296863" indent="-296863">
              <a:spcAft>
                <a:spcPts val="3600"/>
              </a:spcAft>
              <a:buFont typeface="Arial" panose="020B0604020202020204" pitchFamily="34" charset="0"/>
              <a:buChar char="•"/>
            </a:pPr>
            <a:r>
              <a:rPr lang="en-US" sz="3200" dirty="0">
                <a:latin typeface="+mn-lt"/>
              </a:rPr>
              <a:t>They discover drugs during the wife’s </a:t>
            </a:r>
            <a:r>
              <a:rPr lang="en-US" sz="3200" dirty="0" err="1">
                <a:latin typeface="+mn-lt"/>
              </a:rPr>
              <a:t>patdown</a:t>
            </a:r>
            <a:r>
              <a:rPr lang="en-US" sz="3200" dirty="0">
                <a:latin typeface="+mn-lt"/>
              </a:rPr>
              <a:t>. </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grpSp>
        <p:nvGrpSpPr>
          <p:cNvPr id="33" name="Group 32">
            <a:extLst>
              <a:ext uri="{FF2B5EF4-FFF2-40B4-BE49-F238E27FC236}">
                <a16:creationId xmlns:a16="http://schemas.microsoft.com/office/drawing/2014/main" id="{12D12532-54F8-73BC-2522-E24E3AD0D1B6}"/>
              </a:ext>
            </a:extLst>
          </p:cNvPr>
          <p:cNvGrpSpPr/>
          <p:nvPr/>
        </p:nvGrpSpPr>
        <p:grpSpPr>
          <a:xfrm>
            <a:off x="-243068" y="1761763"/>
            <a:ext cx="3505200" cy="3334474"/>
            <a:chOff x="-243068" y="1761763"/>
            <a:chExt cx="3505200" cy="3334474"/>
          </a:xfrm>
        </p:grpSpPr>
        <p:pic>
          <p:nvPicPr>
            <p:cNvPr id="4" name="Picture 3" descr="A police officer handing a person an object to a car&#10;&#10;Description automatically generated">
              <a:extLst>
                <a:ext uri="{FF2B5EF4-FFF2-40B4-BE49-F238E27FC236}">
                  <a16:creationId xmlns:a16="http://schemas.microsoft.com/office/drawing/2014/main" id="{246C3B89-F106-2DE2-B5AA-75B392AB7EB7}"/>
                </a:ext>
              </a:extLst>
            </p:cNvPr>
            <p:cNvPicPr>
              <a:picLocks noChangeAspect="1"/>
            </p:cNvPicPr>
            <p:nvPr/>
          </p:nvPicPr>
          <p:blipFill rotWithShape="1">
            <a:blip r:embed="rId3"/>
            <a:srcRect b="36798"/>
            <a:stretch/>
          </p:blipFill>
          <p:spPr>
            <a:xfrm>
              <a:off x="-243068" y="1761763"/>
              <a:ext cx="3505200" cy="3334474"/>
            </a:xfrm>
            <a:prstGeom prst="rect">
              <a:avLst/>
            </a:prstGeom>
          </p:spPr>
        </p:pic>
        <p:pic>
          <p:nvPicPr>
            <p:cNvPr id="32" name="Picture 31" descr="A police officer handing a person an object to a car&#10;&#10;Description automatically generated">
              <a:extLst>
                <a:ext uri="{FF2B5EF4-FFF2-40B4-BE49-F238E27FC236}">
                  <a16:creationId xmlns:a16="http://schemas.microsoft.com/office/drawing/2014/main" id="{6A64F19A-A0BC-3994-19E1-218C63C9DC9F}"/>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7"/>
                      </a14:imgEffect>
                    </a14:imgLayer>
                  </a14:imgProps>
                </a:ext>
              </a:extLst>
            </a:blip>
            <a:srcRect l="60970" t="12655" r="30696" b="78859"/>
            <a:stretch/>
          </p:blipFill>
          <p:spPr>
            <a:xfrm>
              <a:off x="1896141" y="2406873"/>
              <a:ext cx="292100" cy="447676"/>
            </a:xfrm>
            <a:custGeom>
              <a:avLst/>
              <a:gdLst>
                <a:gd name="connsiteX0" fmla="*/ 146050 w 292100"/>
                <a:gd name="connsiteY0" fmla="*/ 0 h 447676"/>
                <a:gd name="connsiteX1" fmla="*/ 292100 w 292100"/>
                <a:gd name="connsiteY1" fmla="*/ 223838 h 447676"/>
                <a:gd name="connsiteX2" fmla="*/ 146050 w 292100"/>
                <a:gd name="connsiteY2" fmla="*/ 447676 h 447676"/>
                <a:gd name="connsiteX3" fmla="*/ 0 w 292100"/>
                <a:gd name="connsiteY3" fmla="*/ 223838 h 447676"/>
                <a:gd name="connsiteX4" fmla="*/ 146050 w 292100"/>
                <a:gd name="connsiteY4" fmla="*/ 0 h 44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 h="447676">
                  <a:moveTo>
                    <a:pt x="146050" y="0"/>
                  </a:moveTo>
                  <a:cubicBezTo>
                    <a:pt x="226711" y="0"/>
                    <a:pt x="292100" y="100216"/>
                    <a:pt x="292100" y="223838"/>
                  </a:cubicBezTo>
                  <a:cubicBezTo>
                    <a:pt x="292100" y="347460"/>
                    <a:pt x="226711" y="447676"/>
                    <a:pt x="146050" y="447676"/>
                  </a:cubicBezTo>
                  <a:cubicBezTo>
                    <a:pt x="65389" y="447676"/>
                    <a:pt x="0" y="347460"/>
                    <a:pt x="0" y="223838"/>
                  </a:cubicBezTo>
                  <a:cubicBezTo>
                    <a:pt x="0" y="100216"/>
                    <a:pt x="65389" y="0"/>
                    <a:pt x="146050" y="0"/>
                  </a:cubicBezTo>
                  <a:close/>
                </a:path>
              </a:pathLst>
            </a:custGeom>
            <a:ln>
              <a:noFill/>
            </a:ln>
            <a:effectLst>
              <a:outerShdw dist="50800" dir="5400000" algn="ctr" rotWithShape="0">
                <a:srgbClr val="000000">
                  <a:alpha val="43137"/>
                </a:srgbClr>
              </a:outerShdw>
            </a:effectLst>
          </p:spPr>
        </p:pic>
      </p:grpSp>
      <p:sp>
        <p:nvSpPr>
          <p:cNvPr id="17" name="Oval 16">
            <a:extLst>
              <a:ext uri="{FF2B5EF4-FFF2-40B4-BE49-F238E27FC236}">
                <a16:creationId xmlns:a16="http://schemas.microsoft.com/office/drawing/2014/main" id="{F141D578-98B0-C59F-ED1A-C94128BF1E63}"/>
              </a:ext>
            </a:extLst>
          </p:cNvPr>
          <p:cNvSpPr/>
          <p:nvPr/>
        </p:nvSpPr>
        <p:spPr bwMode="auto">
          <a:xfrm>
            <a:off x="-2440800" y="438761"/>
            <a:ext cx="292100" cy="44767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236893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152400" y="1596747"/>
            <a:ext cx="8763000" cy="4431983"/>
          </a:xfrm>
          <a:prstGeom prst="rect">
            <a:avLst/>
          </a:prstGeom>
          <a:noFill/>
        </p:spPr>
        <p:txBody>
          <a:bodyPr wrap="square" rtlCol="0">
            <a:spAutoFit/>
          </a:bodyPr>
          <a:lstStyle/>
          <a:p>
            <a:pPr marL="296863" indent="-296863">
              <a:spcAft>
                <a:spcPts val="3600"/>
              </a:spcAft>
              <a:buFont typeface="Arial" panose="020B0604020202020204" pitchFamily="34" charset="0"/>
              <a:buChar char="•"/>
            </a:pPr>
            <a:r>
              <a:rPr lang="en-US" sz="3200" dirty="0">
                <a:latin typeface="+mn-lt"/>
              </a:rPr>
              <a:t>Officer said to D, “Yep. Turn around. Put your hands behind your back.” D handcuffed. </a:t>
            </a:r>
          </a:p>
          <a:p>
            <a:pPr marL="757238" indent="-268288">
              <a:spcAft>
                <a:spcPts val="3600"/>
              </a:spcAft>
              <a:buFont typeface="Arial" panose="020B0604020202020204" pitchFamily="34" charset="0"/>
              <a:buChar char="•"/>
            </a:pPr>
            <a:r>
              <a:rPr lang="en-US" sz="3200" dirty="0">
                <a:latin typeface="+mn-lt"/>
              </a:rPr>
              <a:t>Officer asked D, “What kind of drugs does your wife have?”</a:t>
            </a:r>
          </a:p>
          <a:p>
            <a:pPr marL="1201738" indent="-266700">
              <a:spcAft>
                <a:spcPts val="3600"/>
              </a:spcAft>
              <a:buFont typeface="Arial" panose="020B0604020202020204" pitchFamily="34" charset="0"/>
              <a:buChar char="•"/>
            </a:pPr>
            <a:r>
              <a:rPr lang="en-US" sz="3200" dirty="0">
                <a:latin typeface="+mn-lt"/>
              </a:rPr>
              <a:t>D responded, cocaine. </a:t>
            </a:r>
          </a:p>
          <a:p>
            <a:pPr marL="1670050" indent="-266700">
              <a:spcAft>
                <a:spcPts val="3600"/>
              </a:spcAft>
              <a:buFont typeface="Arial" panose="020B0604020202020204" pitchFamily="34" charset="0"/>
              <a:buChar char="•"/>
            </a:pPr>
            <a:r>
              <a:rPr lang="en-US" sz="3200" dirty="0">
                <a:latin typeface="+mn-lt"/>
              </a:rPr>
              <a:t>POCS &gt; 400 grams of cocaine;</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spTree>
    <p:extLst>
      <p:ext uri="{BB962C8B-B14F-4D97-AF65-F5344CB8AC3E}">
        <p14:creationId xmlns:p14="http://schemas.microsoft.com/office/powerpoint/2010/main" val="115078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152400" y="1598235"/>
            <a:ext cx="8763000" cy="3477875"/>
          </a:xfrm>
          <a:prstGeom prst="rect">
            <a:avLst/>
          </a:prstGeom>
          <a:noFill/>
        </p:spPr>
        <p:txBody>
          <a:bodyPr wrap="square" rtlCol="0">
            <a:spAutoFit/>
          </a:bodyPr>
          <a:lstStyle/>
          <a:p>
            <a:pPr marL="296863" indent="-296863">
              <a:spcAft>
                <a:spcPts val="3600"/>
              </a:spcAft>
              <a:buFont typeface="Arial" panose="020B0604020202020204" pitchFamily="34" charset="0"/>
              <a:buChar char="•"/>
            </a:pPr>
            <a:r>
              <a:rPr lang="en-US" sz="3200">
                <a:latin typeface="+mn-lt"/>
              </a:rPr>
              <a:t>D files Motion to Suppress statements;</a:t>
            </a:r>
          </a:p>
          <a:p>
            <a:pPr marL="757238" indent="-268288">
              <a:spcAft>
                <a:spcPts val="3600"/>
              </a:spcAft>
              <a:buFont typeface="Arial" panose="020B0604020202020204" pitchFamily="34" charset="0"/>
              <a:buChar char="•"/>
            </a:pPr>
            <a:r>
              <a:rPr lang="en-US" sz="3200">
                <a:latin typeface="+mn-lt"/>
              </a:rPr>
              <a:t>At the MTS hearing, the State called only the arresting officer;</a:t>
            </a:r>
          </a:p>
          <a:p>
            <a:pPr marL="1157288" indent="-266700">
              <a:spcAft>
                <a:spcPts val="3600"/>
              </a:spcAft>
              <a:buFont typeface="Arial" panose="020B0604020202020204" pitchFamily="34" charset="0"/>
              <a:buChar char="•"/>
            </a:pPr>
            <a:r>
              <a:rPr lang="en-US" sz="3200">
                <a:latin typeface="+mn-lt"/>
              </a:rPr>
              <a:t>During the officer’s testimony, the State admitted a video of the stop.</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spTree>
    <p:extLst>
      <p:ext uri="{BB962C8B-B14F-4D97-AF65-F5344CB8AC3E}">
        <p14:creationId xmlns:p14="http://schemas.microsoft.com/office/powerpoint/2010/main" val="22728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152400" y="1594009"/>
            <a:ext cx="8763000" cy="3970318"/>
          </a:xfrm>
          <a:prstGeom prst="rect">
            <a:avLst/>
          </a:prstGeom>
          <a:noFill/>
        </p:spPr>
        <p:txBody>
          <a:bodyPr wrap="square" rtlCol="0">
            <a:spAutoFit/>
          </a:bodyPr>
          <a:lstStyle/>
          <a:p>
            <a:pPr>
              <a:spcAft>
                <a:spcPts val="3600"/>
              </a:spcAft>
            </a:pPr>
            <a:r>
              <a:rPr lang="en-US" sz="3200" dirty="0">
                <a:latin typeface="+mn-lt"/>
              </a:rPr>
              <a:t>The trial court: </a:t>
            </a:r>
          </a:p>
          <a:p>
            <a:pPr marL="66675">
              <a:spcAft>
                <a:spcPts val="3600"/>
              </a:spcAft>
            </a:pPr>
            <a:r>
              <a:rPr lang="en-US" sz="3200" dirty="0">
                <a:solidFill>
                  <a:srgbClr val="0070C0"/>
                </a:solidFill>
                <a:latin typeface="+mn-lt"/>
              </a:rPr>
              <a:t>MOTION TO </a:t>
            </a:r>
            <a:br>
              <a:rPr lang="en-US" sz="3200" dirty="0">
                <a:solidFill>
                  <a:srgbClr val="0070C0"/>
                </a:solidFill>
                <a:latin typeface="+mn-lt"/>
              </a:rPr>
            </a:br>
            <a:r>
              <a:rPr lang="en-US" sz="3200" dirty="0">
                <a:solidFill>
                  <a:srgbClr val="0070C0"/>
                </a:solidFill>
                <a:latin typeface="+mn-lt"/>
              </a:rPr>
              <a:t>SUPPRESS GRANTED, </a:t>
            </a:r>
          </a:p>
          <a:p>
            <a:pPr marL="646113">
              <a:spcAft>
                <a:spcPts val="3600"/>
              </a:spcAft>
            </a:pPr>
            <a:r>
              <a:rPr lang="en-US" sz="3200" dirty="0">
                <a:latin typeface="+mn-lt"/>
              </a:rPr>
              <a:t>By the time he was placed in handcuffs, D was arrested and in custody for </a:t>
            </a:r>
            <a:r>
              <a:rPr lang="en-US" sz="3200" i="1" dirty="0">
                <a:latin typeface="+mn-lt"/>
              </a:rPr>
              <a:t>Miranda</a:t>
            </a:r>
            <a:r>
              <a:rPr lang="en-US" sz="3200" dirty="0">
                <a:latin typeface="+mn-lt"/>
              </a:rPr>
              <a:t> purposes. </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spTree>
    <p:extLst>
      <p:ext uri="{BB962C8B-B14F-4D97-AF65-F5344CB8AC3E}">
        <p14:creationId xmlns:p14="http://schemas.microsoft.com/office/powerpoint/2010/main" val="6028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500" fill="hold"/>
                                        <p:tgtEl>
                                          <p:spTgt spid="5">
                                            <p:txEl>
                                              <p:pRg st="1" end="1"/>
                                            </p:txEl>
                                          </p:spTgt>
                                        </p:tgtEl>
                                        <p:attrNameLst>
                                          <p:attrName>style.color</p:attrName>
                                        </p:attrNameLst>
                                      </p:cBhvr>
                                      <p:to>
                                        <a:srgbClr val="0099C7"/>
                                      </p:to>
                                    </p:animClr>
                                    <p:animClr clrSpc="rgb" dir="cw">
                                      <p:cBhvr>
                                        <p:cTn id="7" dur="500" fill="hold"/>
                                        <p:tgtEl>
                                          <p:spTgt spid="5">
                                            <p:txEl>
                                              <p:pRg st="1" end="1"/>
                                            </p:txEl>
                                          </p:spTgt>
                                        </p:tgtEl>
                                        <p:attrNameLst>
                                          <p:attrName>fillcolor</p:attrName>
                                        </p:attrNameLst>
                                      </p:cBhvr>
                                      <p:to>
                                        <a:srgbClr val="0099C7"/>
                                      </p:to>
                                    </p:animClr>
                                    <p:set>
                                      <p:cBhvr>
                                        <p:cTn id="8" dur="500" fill="hold"/>
                                        <p:tgtEl>
                                          <p:spTgt spid="5">
                                            <p:txEl>
                                              <p:pRg st="1" end="1"/>
                                            </p:txEl>
                                          </p:spTgt>
                                        </p:tgtEl>
                                        <p:attrNameLst>
                                          <p:attrName>fill.type</p:attrName>
                                        </p:attrNameLst>
                                      </p:cBhvr>
                                      <p:to>
                                        <p:strVal val="solid"/>
                                      </p:to>
                                    </p:set>
                                    <p:anim to="1.5" calcmode="lin" valueType="num">
                                      <p:cBhvr override="childStyle">
                                        <p:cTn id="9" dur="500" fill="hold"/>
                                        <p:tgtEl>
                                          <p:spTgt spid="5">
                                            <p:txEl>
                                              <p:pRg st="1" end="1"/>
                                            </p:txEl>
                                          </p:spTgt>
                                        </p:tgtEl>
                                        <p:attrNameLst>
                                          <p:attrName>style.fontSize</p:attrName>
                                        </p:attrNameLst>
                                      </p:cBhvr>
                                    </p:anim>
                                  </p:childTnLst>
                                </p:cTn>
                              </p:par>
                            </p:childTnLst>
                          </p:cTn>
                        </p:par>
                        <p:par>
                          <p:cTn id="10" fill="hold">
                            <p:stCondLst>
                              <p:cond delay="1650"/>
                            </p:stCondLst>
                            <p:childTnLst>
                              <p:par>
                                <p:cTn id="11" presetID="1" presetClass="entr" presetSubtype="0" fill="hold" grpId="0"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3" name="Picture 2" descr="A car with the door open&#10;&#10;Description automatically generated">
            <a:extLst>
              <a:ext uri="{FF2B5EF4-FFF2-40B4-BE49-F238E27FC236}">
                <a16:creationId xmlns:a16="http://schemas.microsoft.com/office/drawing/2014/main" id="{F52AED17-A47D-9001-CF5A-F8B55F8996B9}"/>
              </a:ext>
            </a:extLst>
          </p:cNvPr>
          <p:cNvPicPr>
            <a:picLocks noChangeAspect="1"/>
          </p:cNvPicPr>
          <p:nvPr/>
        </p:nvPicPr>
        <p:blipFill rotWithShape="1">
          <a:blip r:embed="rId3"/>
          <a:srcRect r="1454" b="18175"/>
          <a:stretch/>
        </p:blipFill>
        <p:spPr>
          <a:xfrm>
            <a:off x="1" y="1163613"/>
            <a:ext cx="9144000" cy="5694388"/>
          </a:xfrm>
          <a:prstGeom prst="rect">
            <a:avLst/>
          </a:prstGeom>
        </p:spPr>
      </p:pic>
    </p:spTree>
    <p:extLst>
      <p:ext uri="{BB962C8B-B14F-4D97-AF65-F5344CB8AC3E}">
        <p14:creationId xmlns:p14="http://schemas.microsoft.com/office/powerpoint/2010/main" val="26504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DDEF8-9B8A-07E1-29F5-0B968ECB060A}"/>
              </a:ext>
            </a:extLst>
          </p:cNvPr>
          <p:cNvSpPr txBox="1"/>
          <p:nvPr/>
        </p:nvSpPr>
        <p:spPr>
          <a:xfrm>
            <a:off x="390293" y="5301240"/>
            <a:ext cx="8763000" cy="1338828"/>
          </a:xfrm>
          <a:prstGeom prst="rect">
            <a:avLst/>
          </a:prstGeom>
          <a:noFill/>
        </p:spPr>
        <p:txBody>
          <a:bodyPr wrap="square" rtlCol="0">
            <a:spAutoFit/>
          </a:bodyPr>
          <a:lstStyle/>
          <a:p>
            <a:pPr marL="38100" indent="-38100">
              <a:spcAft>
                <a:spcPts val="1200"/>
              </a:spcAft>
            </a:pPr>
            <a:r>
              <a:rPr lang="en-US" sz="2700" dirty="0">
                <a:latin typeface="+mn-lt"/>
              </a:rPr>
              <a:t>D was in custody.  These circumstances combined to lead a reasonable person to believe that D’s liberty was compromised to a degree associated with formal arrest.</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Ortiz</a:t>
            </a:r>
            <a:r>
              <a:rPr kumimoji="1" lang="en-US" sz="1200" kern="1200" dirty="0">
                <a:solidFill>
                  <a:schemeClr val="bg2"/>
                </a:solidFill>
                <a:effectLst/>
                <a:latin typeface="Arial" panose="020B0604020202020204" pitchFamily="34" charset="0"/>
                <a:ea typeface="ＭＳ Ｐゴシック" panose="020B0600070205080204" pitchFamily="34" charset="-128"/>
                <a:cs typeface="+mn-cs"/>
              </a:rPr>
              <a:t>, 382 S.W.3d 367, 373 (Tex. Crim. App. 2012)</a:t>
            </a:r>
            <a:r>
              <a:rPr lang="en-US" dirty="0">
                <a:solidFill>
                  <a:schemeClr val="bg2"/>
                </a:solidFill>
              </a:rPr>
              <a:t> </a:t>
            </a:r>
          </a:p>
        </p:txBody>
      </p:sp>
      <p:sp>
        <p:nvSpPr>
          <p:cNvPr id="2" name="TextBox 1">
            <a:extLst>
              <a:ext uri="{FF2B5EF4-FFF2-40B4-BE49-F238E27FC236}">
                <a16:creationId xmlns:a16="http://schemas.microsoft.com/office/drawing/2014/main" id="{EF3DF7E7-99E0-1D42-4D98-6815F8541892}"/>
              </a:ext>
            </a:extLst>
          </p:cNvPr>
          <p:cNvSpPr txBox="1"/>
          <p:nvPr/>
        </p:nvSpPr>
        <p:spPr>
          <a:xfrm>
            <a:off x="190500" y="1106774"/>
            <a:ext cx="4310922" cy="4555093"/>
          </a:xfrm>
          <a:prstGeom prst="rect">
            <a:avLst/>
          </a:prstGeom>
          <a:noFill/>
        </p:spPr>
        <p:txBody>
          <a:bodyPr wrap="square" rtlCol="0">
            <a:spAutoFit/>
          </a:bodyPr>
          <a:lstStyle/>
          <a:p>
            <a:pPr marL="574675" indent="-574675">
              <a:spcAft>
                <a:spcPts val="1200"/>
              </a:spcAft>
              <a:buAutoNum type="arabicParenBoth"/>
            </a:pPr>
            <a:r>
              <a:rPr lang="en-US" sz="2700" dirty="0">
                <a:solidFill>
                  <a:schemeClr val="bg2"/>
                </a:solidFill>
                <a:latin typeface="+mn-lt"/>
              </a:rPr>
              <a:t>Arresting Officer had expressed his suspicion to D </a:t>
            </a:r>
            <a:r>
              <a:rPr lang="en-US" sz="2700" b="1" dirty="0">
                <a:solidFill>
                  <a:schemeClr val="bg2"/>
                </a:solidFill>
                <a:latin typeface="+mn-lt"/>
              </a:rPr>
              <a:t>“Point</a:t>
            </a:r>
            <a:r>
              <a:rPr lang="en-US" sz="2700" b="1" dirty="0">
                <a:solidFill>
                  <a:schemeClr val="bg2"/>
                </a:solidFill>
              </a:rPr>
              <a:t> </a:t>
            </a:r>
            <a:r>
              <a:rPr lang="en-US" sz="2700" b="1" dirty="0">
                <a:solidFill>
                  <a:schemeClr val="bg2"/>
                </a:solidFill>
                <a:latin typeface="+mn-lt"/>
              </a:rPr>
              <a:t>Blank”</a:t>
            </a:r>
            <a:r>
              <a:rPr lang="en-US" sz="2700" dirty="0">
                <a:solidFill>
                  <a:schemeClr val="bg2"/>
                </a:solidFill>
              </a:rPr>
              <a:t> </a:t>
            </a:r>
            <a:r>
              <a:rPr lang="en-US" sz="2700" dirty="0">
                <a:solidFill>
                  <a:schemeClr val="bg2"/>
                </a:solidFill>
                <a:latin typeface="+mn-lt"/>
              </a:rPr>
              <a:t>that D had drugs in his possession; </a:t>
            </a:r>
          </a:p>
          <a:p>
            <a:pPr marL="574675" indent="-574675">
              <a:spcAft>
                <a:spcPts val="1200"/>
              </a:spcAft>
            </a:pPr>
            <a:r>
              <a:rPr lang="en-US" sz="2700" dirty="0">
                <a:solidFill>
                  <a:schemeClr val="bg2"/>
                </a:solidFill>
                <a:latin typeface="+mn-lt"/>
              </a:rPr>
              <a:t>(2)	Two </a:t>
            </a:r>
            <a:r>
              <a:rPr lang="en-US" sz="2700" b="1" dirty="0">
                <a:solidFill>
                  <a:schemeClr val="bg2"/>
                </a:solidFill>
                <a:latin typeface="+mn-lt"/>
              </a:rPr>
              <a:t>additional officers </a:t>
            </a:r>
            <a:r>
              <a:rPr lang="en-US" sz="2700" dirty="0">
                <a:solidFill>
                  <a:schemeClr val="bg2"/>
                </a:solidFill>
                <a:latin typeface="+mn-lt"/>
              </a:rPr>
              <a:t>had arrived on the scene; </a:t>
            </a:r>
          </a:p>
          <a:p>
            <a:pPr marL="574675" indent="-574675">
              <a:spcAft>
                <a:spcPts val="1200"/>
              </a:spcAft>
            </a:pPr>
            <a:endParaRPr lang="en-US" sz="2700" dirty="0">
              <a:solidFill>
                <a:schemeClr val="bg2"/>
              </a:solidFill>
              <a:latin typeface="+mn-lt"/>
            </a:endParaRPr>
          </a:p>
        </p:txBody>
      </p:sp>
      <p:sp>
        <p:nvSpPr>
          <p:cNvPr id="4" name="TextBox 3">
            <a:extLst>
              <a:ext uri="{FF2B5EF4-FFF2-40B4-BE49-F238E27FC236}">
                <a16:creationId xmlns:a16="http://schemas.microsoft.com/office/drawing/2014/main" id="{DF020C74-7D22-48FF-F929-B671ADBAB8C0}"/>
              </a:ext>
            </a:extLst>
          </p:cNvPr>
          <p:cNvSpPr txBox="1"/>
          <p:nvPr/>
        </p:nvSpPr>
        <p:spPr>
          <a:xfrm>
            <a:off x="4191000" y="1106774"/>
            <a:ext cx="4953000" cy="3985706"/>
          </a:xfrm>
          <a:prstGeom prst="rect">
            <a:avLst/>
          </a:prstGeom>
          <a:noFill/>
        </p:spPr>
        <p:txBody>
          <a:bodyPr wrap="square" rtlCol="0">
            <a:spAutoFit/>
          </a:bodyPr>
          <a:lstStyle/>
          <a:p>
            <a:pPr marL="574675" indent="-574675">
              <a:spcAft>
                <a:spcPts val="1200"/>
              </a:spcAft>
            </a:pPr>
            <a:r>
              <a:rPr lang="en-US" sz="2700" dirty="0">
                <a:solidFill>
                  <a:schemeClr val="bg2"/>
                </a:solidFill>
                <a:latin typeface="+mn-lt"/>
              </a:rPr>
              <a:t>(3) D’s wife and D had both been </a:t>
            </a:r>
            <a:r>
              <a:rPr lang="en-US" sz="2700" b="1" dirty="0">
                <a:solidFill>
                  <a:schemeClr val="bg2"/>
                </a:solidFill>
                <a:latin typeface="+mn-lt"/>
              </a:rPr>
              <a:t>patted down </a:t>
            </a:r>
            <a:r>
              <a:rPr lang="en-US" sz="2700" dirty="0">
                <a:solidFill>
                  <a:schemeClr val="bg2"/>
                </a:solidFill>
                <a:latin typeface="+mn-lt"/>
              </a:rPr>
              <a:t>and </a:t>
            </a:r>
            <a:r>
              <a:rPr lang="en-US" sz="2700" b="1" dirty="0">
                <a:solidFill>
                  <a:schemeClr val="bg2"/>
                </a:solidFill>
                <a:latin typeface="+mn-lt"/>
              </a:rPr>
              <a:t>handcuffed</a:t>
            </a:r>
            <a:r>
              <a:rPr lang="en-US" sz="2700" dirty="0">
                <a:solidFill>
                  <a:schemeClr val="bg2"/>
                </a:solidFill>
                <a:latin typeface="+mn-lt"/>
              </a:rPr>
              <a:t>; and </a:t>
            </a:r>
          </a:p>
          <a:p>
            <a:pPr marL="574675" indent="-574675">
              <a:spcAft>
                <a:spcPts val="1200"/>
              </a:spcAft>
            </a:pPr>
            <a:r>
              <a:rPr lang="en-US" sz="2700" dirty="0">
                <a:latin typeface="+mn-lt"/>
              </a:rPr>
              <a:t>(4)	The officers had </a:t>
            </a:r>
            <a:r>
              <a:rPr lang="en-US" sz="2700" b="1" dirty="0">
                <a:latin typeface="+mn-lt"/>
              </a:rPr>
              <a:t>manifested their belief</a:t>
            </a:r>
            <a:r>
              <a:rPr lang="en-US" sz="2700" dirty="0">
                <a:latin typeface="+mn-lt"/>
              </a:rPr>
              <a:t> to D that he was connected to some sort of illegal or dangerous activity on the part of his wife. </a:t>
            </a:r>
          </a:p>
        </p:txBody>
      </p:sp>
    </p:spTree>
    <p:extLst>
      <p:ext uri="{BB962C8B-B14F-4D97-AF65-F5344CB8AC3E}">
        <p14:creationId xmlns:p14="http://schemas.microsoft.com/office/powerpoint/2010/main" val="17675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569913" y="1371600"/>
            <a:ext cx="7848600" cy="3970318"/>
          </a:xfrm>
          <a:prstGeom prst="rect">
            <a:avLst/>
          </a:prstGeom>
          <a:noFill/>
        </p:spPr>
        <p:txBody>
          <a:bodyPr wrap="square" rtlCol="0">
            <a:spAutoFit/>
          </a:bodyPr>
          <a:lstStyle/>
          <a:p>
            <a:pPr>
              <a:spcAft>
                <a:spcPts val="2400"/>
              </a:spcAft>
            </a:pPr>
            <a:r>
              <a:rPr lang="en-US" sz="3200" dirty="0">
                <a:latin typeface="+mn-lt"/>
              </a:rPr>
              <a:t>Murder Investigation</a:t>
            </a:r>
          </a:p>
          <a:p>
            <a:pPr>
              <a:spcAft>
                <a:spcPts val="2400"/>
              </a:spcAft>
            </a:pPr>
            <a:r>
              <a:rPr lang="en-US" sz="3200" dirty="0">
                <a:latin typeface="+mn-lt"/>
              </a:rPr>
              <a:t>D was told that his wife was strangled to death.</a:t>
            </a:r>
          </a:p>
          <a:p>
            <a:pPr>
              <a:spcAft>
                <a:spcPts val="2400"/>
              </a:spcAft>
            </a:pPr>
            <a:r>
              <a:rPr lang="en-US" sz="3200" dirty="0">
                <a:latin typeface="+mn-lt"/>
              </a:rPr>
              <a:t>He then made the pivotal admission:</a:t>
            </a:r>
          </a:p>
          <a:p>
            <a:pPr marL="457200">
              <a:spcAft>
                <a:spcPts val="2400"/>
              </a:spcAft>
            </a:pPr>
            <a:r>
              <a:rPr lang="en-US" sz="3200" dirty="0">
                <a:solidFill>
                  <a:srgbClr val="0070C0"/>
                </a:solidFill>
                <a:latin typeface="+mn-lt"/>
              </a:rPr>
              <a:t>“I grabbed her by the throat. I was so mad I don't know how hard I squeezed.”</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rgbClr val="212121"/>
                </a:solidFill>
                <a:latin typeface="Arial" panose="020B0604020202020204" pitchFamily="34" charset="0"/>
                <a:ea typeface="ＭＳ Ｐゴシック" panose="020B0600070205080204" pitchFamily="34" charset="-128"/>
              </a:rPr>
              <a:t>Xu v. State, </a:t>
            </a:r>
            <a:r>
              <a:rPr kumimoji="1" lang="en-US" sz="1200" i="1" kern="1200" dirty="0">
                <a:solidFill>
                  <a:srgbClr val="212121"/>
                </a:solidFill>
                <a:latin typeface="Arial" panose="020B0604020202020204" pitchFamily="34" charset="0"/>
                <a:ea typeface="ＭＳ Ｐゴシック" panose="020B0600070205080204" pitchFamily="34" charset="-128"/>
              </a:rPr>
              <a:t>100 S.W.3d 408, 412–13 (Tex. App.—San Antonio 2002, pet. ref’d):</a:t>
            </a:r>
          </a:p>
        </p:txBody>
      </p:sp>
    </p:spTree>
    <p:extLst>
      <p:ext uri="{BB962C8B-B14F-4D97-AF65-F5344CB8AC3E}">
        <p14:creationId xmlns:p14="http://schemas.microsoft.com/office/powerpoint/2010/main" val="346122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495300" y="2707481"/>
            <a:ext cx="3505200" cy="3293209"/>
          </a:xfrm>
          <a:prstGeom prst="rect">
            <a:avLst/>
          </a:prstGeom>
          <a:noFill/>
        </p:spPr>
        <p:txBody>
          <a:bodyPr wrap="square" rtlCol="0">
            <a:spAutoFit/>
          </a:bodyPr>
          <a:lstStyle/>
          <a:p>
            <a:pPr>
              <a:spcAft>
                <a:spcPts val="1200"/>
              </a:spcAft>
            </a:pPr>
            <a:r>
              <a:rPr lang="en-US" sz="2600">
                <a:latin typeface="+mn-lt"/>
              </a:rPr>
              <a:t>accompanies the police to the station, undergoes a thirty-minute interview, and leaves—regardless of whether the person is informed that he is not under arrest.</a:t>
            </a:r>
            <a:r>
              <a:rPr lang="en-US" sz="2600" baseline="30000">
                <a:latin typeface="+mn-lt"/>
              </a:rPr>
              <a:t>1</a:t>
            </a:r>
          </a:p>
        </p:txBody>
      </p:sp>
      <p:sp>
        <p:nvSpPr>
          <p:cNvPr id="5" name="Title 4">
            <a:extLst>
              <a:ext uri="{FF2B5EF4-FFF2-40B4-BE49-F238E27FC236}">
                <a16:creationId xmlns:a16="http://schemas.microsoft.com/office/drawing/2014/main" id="{C5532205-39A9-E826-8613-8FB4256AF79B}"/>
              </a:ext>
            </a:extLst>
          </p:cNvPr>
          <p:cNvSpPr>
            <a:spLocks noGrp="1"/>
          </p:cNvSpPr>
          <p:nvPr>
            <p:ph type="title"/>
          </p:nvPr>
        </p:nvSpPr>
        <p:spPr>
          <a:xfrm>
            <a:off x="533400" y="228600"/>
            <a:ext cx="7620000" cy="1143000"/>
          </a:xfrm>
        </p:spPr>
        <p:txBody>
          <a:bodyPr/>
          <a:lstStyle/>
          <a:p>
            <a:r>
              <a:rPr kumimoji="1" lang="en-US" sz="2800" b="1" i="1" kern="1200" dirty="0">
                <a:solidFill>
                  <a:schemeClr val="bg2"/>
                </a:solidFill>
                <a:effectLst/>
                <a:latin typeface="Arial" panose="020B0604020202020204" pitchFamily="34" charset="0"/>
                <a:ea typeface="ＭＳ Ｐゴシック" panose="020B0600070205080204" pitchFamily="34" charset="-128"/>
                <a:cs typeface="+mj-cs"/>
              </a:rPr>
              <a:t>Xu v. State, </a:t>
            </a:r>
            <a:r>
              <a:rPr kumimoji="1" lang="en-US" sz="1200" b="1" i="1" kern="1200" dirty="0">
                <a:solidFill>
                  <a:schemeClr val="bg2"/>
                </a:solidFill>
                <a:effectLst/>
                <a:latin typeface="Arial" panose="020B0604020202020204" pitchFamily="34" charset="0"/>
                <a:ea typeface="ＭＳ Ｐゴシック" panose="020B0600070205080204" pitchFamily="34" charset="-128"/>
                <a:cs typeface="+mj-cs"/>
              </a:rPr>
              <a:t>100 S.W.3d 408, 412–13 (Tex. App.—San Antonio 2002, pet. ref’d):</a:t>
            </a:r>
            <a:r>
              <a:rPr lang="en-US" dirty="0">
                <a:solidFill>
                  <a:schemeClr val="bg2"/>
                </a:solidFill>
              </a:rPr>
              <a:t> </a:t>
            </a:r>
          </a:p>
        </p:txBody>
      </p:sp>
      <p:sp>
        <p:nvSpPr>
          <p:cNvPr id="2" name="TextBox 1">
            <a:extLst>
              <a:ext uri="{FF2B5EF4-FFF2-40B4-BE49-F238E27FC236}">
                <a16:creationId xmlns:a16="http://schemas.microsoft.com/office/drawing/2014/main" id="{42F5685C-AF17-0300-0AD7-F32B85903D82}"/>
              </a:ext>
            </a:extLst>
          </p:cNvPr>
          <p:cNvSpPr txBox="1"/>
          <p:nvPr/>
        </p:nvSpPr>
        <p:spPr>
          <a:xfrm>
            <a:off x="4152900" y="2707481"/>
            <a:ext cx="4622800" cy="3693319"/>
          </a:xfrm>
          <a:prstGeom prst="rect">
            <a:avLst/>
          </a:prstGeom>
          <a:noFill/>
        </p:spPr>
        <p:txBody>
          <a:bodyPr wrap="square" rtlCol="0">
            <a:spAutoFit/>
          </a:bodyPr>
          <a:lstStyle/>
          <a:p>
            <a:pPr>
              <a:spcAft>
                <a:spcPts val="1200"/>
              </a:spcAft>
            </a:pPr>
            <a:r>
              <a:rPr lang="en-US" sz="2600">
                <a:latin typeface="+mn-lt"/>
              </a:rPr>
              <a:t>arrives at the station at a time of his choosing, is allowed to step outside the building and go unaccompanied to his car during the interviews that lasted several hours, and is allowed to leave unhindered after the statements are taken.</a:t>
            </a:r>
            <a:r>
              <a:rPr lang="en-US" sz="2600" baseline="30000">
                <a:latin typeface="+mn-lt"/>
              </a:rPr>
              <a:t>2</a:t>
            </a:r>
          </a:p>
        </p:txBody>
      </p:sp>
      <p:sp>
        <p:nvSpPr>
          <p:cNvPr id="3" name="TextBox 2">
            <a:extLst>
              <a:ext uri="{FF2B5EF4-FFF2-40B4-BE49-F238E27FC236}">
                <a16:creationId xmlns:a16="http://schemas.microsoft.com/office/drawing/2014/main" id="{BEC0F6A3-FDFC-7CAD-A595-6786A85DA0CF}"/>
              </a:ext>
            </a:extLst>
          </p:cNvPr>
          <p:cNvSpPr txBox="1"/>
          <p:nvPr/>
        </p:nvSpPr>
        <p:spPr>
          <a:xfrm>
            <a:off x="597966" y="1389762"/>
            <a:ext cx="8177734" cy="954107"/>
          </a:xfrm>
          <a:prstGeom prst="rect">
            <a:avLst/>
          </a:prstGeom>
          <a:noFill/>
        </p:spPr>
        <p:txBody>
          <a:bodyPr wrap="square" rtlCol="0">
            <a:spAutoFit/>
          </a:bodyPr>
          <a:lstStyle/>
          <a:p>
            <a:r>
              <a:rPr lang="en-US" sz="2800" dirty="0">
                <a:latin typeface="+mn-lt"/>
              </a:rPr>
              <a:t>Interrogation </a:t>
            </a:r>
            <a:r>
              <a:rPr lang="en-US" sz="2800" b="1" dirty="0">
                <a:latin typeface="+mn-lt"/>
              </a:rPr>
              <a:t>is not custodial </a:t>
            </a:r>
            <a:r>
              <a:rPr lang="en-US" sz="2800" dirty="0">
                <a:latin typeface="+mn-lt"/>
              </a:rPr>
              <a:t>when a person voluntarily … </a:t>
            </a:r>
          </a:p>
        </p:txBody>
      </p:sp>
    </p:spTree>
    <p:extLst>
      <p:ext uri="{BB962C8B-B14F-4D97-AF65-F5344CB8AC3E}">
        <p14:creationId xmlns:p14="http://schemas.microsoft.com/office/powerpoint/2010/main" val="22635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533400" y="3187005"/>
            <a:ext cx="7696200" cy="2062103"/>
          </a:xfrm>
          <a:prstGeom prst="rect">
            <a:avLst/>
          </a:prstGeom>
          <a:noFill/>
        </p:spPr>
        <p:txBody>
          <a:bodyPr wrap="square" rtlCol="0">
            <a:spAutoFit/>
          </a:bodyPr>
          <a:lstStyle/>
          <a:p>
            <a:pPr>
              <a:spcAft>
                <a:spcPts val="1200"/>
              </a:spcAft>
            </a:pPr>
            <a:r>
              <a:rPr lang="en-US" sz="3200">
                <a:latin typeface="+mn-lt"/>
              </a:rPr>
              <a:t>D was in custody from the moment he made his “pivotal admission,” even though he was not formally arrested until some time later. </a:t>
            </a:r>
          </a:p>
        </p:txBody>
      </p:sp>
      <p:sp>
        <p:nvSpPr>
          <p:cNvPr id="2" name="Title 5">
            <a:extLst>
              <a:ext uri="{FF2B5EF4-FFF2-40B4-BE49-F238E27FC236}">
                <a16:creationId xmlns:a16="http://schemas.microsoft.com/office/drawing/2014/main" id="{8B4F113E-9FC0-E94F-7795-B4E6A864C20E}"/>
              </a:ext>
            </a:extLst>
          </p:cNvPr>
          <p:cNvSpPr>
            <a:spLocks noGrp="1"/>
          </p:cNvSpPr>
          <p:nvPr>
            <p:ph type="title"/>
          </p:nvPr>
        </p:nvSpPr>
        <p:spPr>
          <a:xfrm>
            <a:off x="534987" y="228600"/>
            <a:ext cx="7237413" cy="1143000"/>
          </a:xfrm>
        </p:spPr>
        <p:txBody>
          <a:bodyPr/>
          <a:lstStyle/>
          <a:p>
            <a:r>
              <a:rPr kumimoji="1" lang="en-US" sz="2800" b="1" i="1" kern="1200" dirty="0">
                <a:solidFill>
                  <a:schemeClr val="bg2"/>
                </a:solidFill>
                <a:effectLst/>
                <a:latin typeface="Arial" panose="020B0604020202020204" pitchFamily="34" charset="0"/>
                <a:ea typeface="ＭＳ Ｐゴシック" panose="020B0600070205080204" pitchFamily="34" charset="-128"/>
                <a:cs typeface="+mj-cs"/>
              </a:rPr>
              <a:t>Xu v. State, </a:t>
            </a:r>
            <a:r>
              <a:rPr kumimoji="1" lang="en-US" sz="1200" b="1" i="1" kern="1200" dirty="0">
                <a:solidFill>
                  <a:schemeClr val="bg2"/>
                </a:solidFill>
                <a:effectLst/>
                <a:latin typeface="Arial" panose="020B0604020202020204" pitchFamily="34" charset="0"/>
                <a:ea typeface="ＭＳ Ｐゴシック" panose="020B0600070205080204" pitchFamily="34" charset="-128"/>
                <a:cs typeface="+mj-cs"/>
              </a:rPr>
              <a:t>100 S.W.3d 408, 412–13 (Tex. App.—San Antonio 2002, pet. ref’d):</a:t>
            </a:r>
            <a:r>
              <a:rPr lang="en-US" dirty="0">
                <a:solidFill>
                  <a:schemeClr val="bg2"/>
                </a:solidFill>
              </a:rPr>
              <a:t> </a:t>
            </a:r>
          </a:p>
        </p:txBody>
      </p:sp>
      <p:sp>
        <p:nvSpPr>
          <p:cNvPr id="3" name="TextBox 2">
            <a:extLst>
              <a:ext uri="{FF2B5EF4-FFF2-40B4-BE49-F238E27FC236}">
                <a16:creationId xmlns:a16="http://schemas.microsoft.com/office/drawing/2014/main" id="{6F3A9582-A40F-CDCF-740E-FA4CFE6D4B94}"/>
              </a:ext>
            </a:extLst>
          </p:cNvPr>
          <p:cNvSpPr txBox="1"/>
          <p:nvPr/>
        </p:nvSpPr>
        <p:spPr>
          <a:xfrm>
            <a:off x="381000" y="2260364"/>
            <a:ext cx="7696200" cy="584775"/>
          </a:xfrm>
          <a:prstGeom prst="rect">
            <a:avLst/>
          </a:prstGeom>
          <a:noFill/>
        </p:spPr>
        <p:txBody>
          <a:bodyPr wrap="square" rtlCol="0">
            <a:spAutoFit/>
          </a:bodyPr>
          <a:lstStyle/>
          <a:p>
            <a:pPr>
              <a:spcAft>
                <a:spcPts val="1200"/>
              </a:spcAft>
            </a:pPr>
            <a:r>
              <a:rPr lang="en-US" sz="3200">
                <a:latin typeface="+mn-lt"/>
              </a:rPr>
              <a:t>But see </a:t>
            </a:r>
            <a:r>
              <a:rPr lang="en-US" sz="3200" i="1">
                <a:latin typeface="+mn-lt"/>
              </a:rPr>
              <a:t>Xu</a:t>
            </a:r>
            <a:r>
              <a:rPr lang="en-US" sz="3200">
                <a:latin typeface="+mn-lt"/>
              </a:rPr>
              <a:t> …</a:t>
            </a:r>
          </a:p>
        </p:txBody>
      </p:sp>
    </p:spTree>
    <p:extLst>
      <p:ext uri="{BB962C8B-B14F-4D97-AF65-F5344CB8AC3E}">
        <p14:creationId xmlns:p14="http://schemas.microsoft.com/office/powerpoint/2010/main" val="6600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722313" y="1371600"/>
            <a:ext cx="7696200" cy="5170646"/>
          </a:xfrm>
          <a:prstGeom prst="rect">
            <a:avLst/>
          </a:prstGeom>
          <a:noFill/>
        </p:spPr>
        <p:txBody>
          <a:bodyPr wrap="square" rtlCol="0">
            <a:spAutoFit/>
          </a:bodyPr>
          <a:lstStyle/>
          <a:p>
            <a:pPr>
              <a:spcAft>
                <a:spcPts val="1200"/>
              </a:spcAft>
            </a:pPr>
            <a:r>
              <a:rPr lang="en-US" sz="2800">
                <a:latin typeface="+mn-lt"/>
              </a:rPr>
              <a:t>Factors when custody attaches include:</a:t>
            </a:r>
          </a:p>
          <a:p>
            <a:pPr>
              <a:spcAft>
                <a:spcPts val="1200"/>
              </a:spcAft>
            </a:pPr>
            <a:r>
              <a:rPr lang="en-US" sz="2800">
                <a:latin typeface="+mn-lt"/>
              </a:rPr>
              <a:t>(1) whether the suspect </a:t>
            </a:r>
            <a:r>
              <a:rPr lang="en-US" sz="2800" b="1">
                <a:latin typeface="+mn-lt"/>
              </a:rPr>
              <a:t>arrived</a:t>
            </a:r>
            <a:r>
              <a:rPr lang="en-US" sz="2800">
                <a:latin typeface="+mn-lt"/>
              </a:rPr>
              <a:t> at the place of interrogation </a:t>
            </a:r>
            <a:r>
              <a:rPr lang="en-US" sz="2800" b="1">
                <a:latin typeface="+mn-lt"/>
              </a:rPr>
              <a:t>voluntarily</a:t>
            </a:r>
            <a:r>
              <a:rPr lang="en-US" sz="2800">
                <a:latin typeface="+mn-lt"/>
              </a:rPr>
              <a:t>; </a:t>
            </a:r>
          </a:p>
          <a:p>
            <a:pPr>
              <a:spcAft>
                <a:spcPts val="1200"/>
              </a:spcAft>
            </a:pPr>
            <a:r>
              <a:rPr lang="en-US" sz="2800">
                <a:latin typeface="+mn-lt"/>
              </a:rPr>
              <a:t>(2) the </a:t>
            </a:r>
            <a:r>
              <a:rPr lang="en-US" sz="2800" b="1">
                <a:latin typeface="+mn-lt"/>
              </a:rPr>
              <a:t>length</a:t>
            </a:r>
            <a:r>
              <a:rPr lang="en-US" sz="2800">
                <a:latin typeface="+mn-lt"/>
              </a:rPr>
              <a:t> of the interrogation; </a:t>
            </a:r>
          </a:p>
          <a:p>
            <a:pPr>
              <a:spcAft>
                <a:spcPts val="1200"/>
              </a:spcAft>
            </a:pPr>
            <a:r>
              <a:rPr lang="en-US" sz="2800">
                <a:latin typeface="+mn-lt"/>
              </a:rPr>
              <a:t>(3) whether the suspect's requests to see </a:t>
            </a:r>
            <a:r>
              <a:rPr lang="en-US" sz="2800" b="1">
                <a:latin typeface="+mn-lt"/>
              </a:rPr>
              <a:t>relatives and friends </a:t>
            </a:r>
            <a:r>
              <a:rPr lang="en-US" sz="2800">
                <a:latin typeface="+mn-lt"/>
              </a:rPr>
              <a:t>were refused; </a:t>
            </a:r>
          </a:p>
          <a:p>
            <a:pPr>
              <a:spcAft>
                <a:spcPts val="1200"/>
              </a:spcAft>
            </a:pPr>
            <a:r>
              <a:rPr lang="en-US" sz="2800">
                <a:latin typeface="+mn-lt"/>
              </a:rPr>
              <a:t>(4) the degree of </a:t>
            </a:r>
            <a:r>
              <a:rPr lang="en-US" sz="2800" b="1">
                <a:latin typeface="+mn-lt"/>
              </a:rPr>
              <a:t>control</a:t>
            </a:r>
            <a:r>
              <a:rPr lang="en-US" sz="2800">
                <a:latin typeface="+mn-lt"/>
              </a:rPr>
              <a:t> exercised over the suspect; and </a:t>
            </a:r>
          </a:p>
          <a:p>
            <a:pPr>
              <a:spcAft>
                <a:spcPts val="1200"/>
              </a:spcAft>
            </a:pPr>
            <a:r>
              <a:rPr lang="en-US" sz="2800">
                <a:latin typeface="+mn-lt"/>
              </a:rPr>
              <a:t>(5) whether a “</a:t>
            </a:r>
            <a:r>
              <a:rPr lang="en-US" sz="2800" b="1">
                <a:latin typeface="+mn-lt"/>
              </a:rPr>
              <a:t>pivotal admission</a:t>
            </a:r>
            <a:r>
              <a:rPr lang="en-US" sz="2800">
                <a:latin typeface="+mn-lt"/>
              </a:rPr>
              <a:t>” established </a:t>
            </a:r>
            <a:r>
              <a:rPr lang="en-US" sz="2800" b="1">
                <a:latin typeface="+mn-lt"/>
              </a:rPr>
              <a:t>probable cause</a:t>
            </a:r>
            <a:r>
              <a:rPr lang="en-US" sz="2800">
                <a:latin typeface="+mn-lt"/>
              </a:rPr>
              <a:t>.</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chemeClr val="bg2"/>
                </a:solidFill>
                <a:latin typeface="Arial" panose="020B0604020202020204" pitchFamily="34" charset="0"/>
                <a:ea typeface="ＭＳ Ｐゴシック" panose="020B0600070205080204" pitchFamily="34" charset="-128"/>
              </a:rPr>
              <a:t>Xu v. State, </a:t>
            </a:r>
            <a:r>
              <a:rPr kumimoji="1" lang="en-US" sz="1200" i="1" kern="1200" dirty="0">
                <a:solidFill>
                  <a:schemeClr val="bg2"/>
                </a:solidFill>
                <a:latin typeface="Arial" panose="020B0604020202020204" pitchFamily="34" charset="0"/>
                <a:ea typeface="ＭＳ Ｐゴシック" panose="020B0600070205080204" pitchFamily="34" charset="-128"/>
              </a:rPr>
              <a:t>100 S.W.3d 408, 412–13 (Tex. App.—San Antonio 2002, pet. ref’d):</a:t>
            </a:r>
          </a:p>
        </p:txBody>
      </p:sp>
    </p:spTree>
    <p:extLst>
      <p:ext uri="{BB962C8B-B14F-4D97-AF65-F5344CB8AC3E}">
        <p14:creationId xmlns:p14="http://schemas.microsoft.com/office/powerpoint/2010/main" val="246780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475456" y="1687175"/>
            <a:ext cx="4078287" cy="4247317"/>
          </a:xfrm>
          <a:prstGeom prst="rect">
            <a:avLst/>
          </a:prstGeom>
          <a:noFill/>
        </p:spPr>
        <p:txBody>
          <a:bodyPr wrap="square" rtlCol="0">
            <a:spAutoFit/>
          </a:bodyPr>
          <a:lstStyle/>
          <a:p>
            <a:pPr>
              <a:spcAft>
                <a:spcPts val="1200"/>
              </a:spcAft>
            </a:pPr>
            <a:r>
              <a:rPr lang="en-US" sz="2400" b="1">
                <a:latin typeface="+mn-lt"/>
              </a:rPr>
              <a:t>(1) Arrived Voluntarily</a:t>
            </a:r>
          </a:p>
          <a:p>
            <a:pPr>
              <a:spcAft>
                <a:spcPts val="1200"/>
              </a:spcAft>
            </a:pPr>
            <a:r>
              <a:rPr lang="en-US" sz="2400">
                <a:latin typeface="+mn-lt"/>
              </a:rPr>
              <a:t>D voluntarily submitted to questioning, but he was in a distraught emotional and physical state (his wife had died and he was sobbing);</a:t>
            </a:r>
          </a:p>
          <a:p>
            <a:pPr>
              <a:spcAft>
                <a:spcPts val="1200"/>
              </a:spcAft>
            </a:pPr>
            <a:r>
              <a:rPr lang="en-US" sz="2400">
                <a:latin typeface="+mn-lt"/>
              </a:rPr>
              <a:t>He was born in China, where there are no </a:t>
            </a:r>
            <a:r>
              <a:rPr lang="en-US" sz="2400" i="1">
                <a:latin typeface="+mn-lt"/>
              </a:rPr>
              <a:t>Miranda</a:t>
            </a:r>
            <a:r>
              <a:rPr lang="en-US" sz="2400">
                <a:latin typeface="+mn-lt"/>
              </a:rPr>
              <a:t> rights; and</a:t>
            </a:r>
          </a:p>
          <a:p>
            <a:pPr>
              <a:spcAft>
                <a:spcPts val="1200"/>
              </a:spcAft>
            </a:pPr>
            <a:r>
              <a:rPr lang="en-US" sz="2400">
                <a:latin typeface="+mn-lt"/>
              </a:rPr>
              <a:t>He spoke little English; </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chemeClr val="bg2"/>
                </a:solidFill>
                <a:latin typeface="Arial" panose="020B0604020202020204" pitchFamily="34" charset="0"/>
                <a:ea typeface="ＭＳ Ｐゴシック" panose="020B0600070205080204" pitchFamily="34" charset="-128"/>
              </a:rPr>
              <a:t>Xu v. State, </a:t>
            </a:r>
            <a:r>
              <a:rPr kumimoji="1" lang="en-US" sz="1200" i="1" kern="1200" dirty="0">
                <a:solidFill>
                  <a:schemeClr val="bg2"/>
                </a:solidFill>
                <a:latin typeface="Arial" panose="020B0604020202020204" pitchFamily="34" charset="0"/>
                <a:ea typeface="ＭＳ Ｐゴシック" panose="020B0600070205080204" pitchFamily="34" charset="-128"/>
              </a:rPr>
              <a:t>100 S.W.3d 408, 412–13 (Tex. App.—San Antonio 2002, pet. ref’d):</a:t>
            </a:r>
          </a:p>
        </p:txBody>
      </p:sp>
      <p:sp>
        <p:nvSpPr>
          <p:cNvPr id="3" name="TextBox 2">
            <a:extLst>
              <a:ext uri="{FF2B5EF4-FFF2-40B4-BE49-F238E27FC236}">
                <a16:creationId xmlns:a16="http://schemas.microsoft.com/office/drawing/2014/main" id="{E8BE9779-E9E0-8865-C19D-BA82503C74E7}"/>
              </a:ext>
            </a:extLst>
          </p:cNvPr>
          <p:cNvSpPr txBox="1"/>
          <p:nvPr/>
        </p:nvSpPr>
        <p:spPr>
          <a:xfrm>
            <a:off x="4679156" y="1687175"/>
            <a:ext cx="4078287" cy="4401205"/>
          </a:xfrm>
          <a:prstGeom prst="rect">
            <a:avLst/>
          </a:prstGeom>
          <a:noFill/>
        </p:spPr>
        <p:txBody>
          <a:bodyPr wrap="square" rtlCol="0">
            <a:spAutoFit/>
          </a:bodyPr>
          <a:lstStyle/>
          <a:p>
            <a:pPr>
              <a:spcAft>
                <a:spcPts val="1200"/>
              </a:spcAft>
            </a:pPr>
            <a:r>
              <a:rPr lang="en-US" sz="2400" b="1">
                <a:latin typeface="+mn-lt"/>
              </a:rPr>
              <a:t>(2) Length of Interrogation</a:t>
            </a:r>
          </a:p>
          <a:p>
            <a:pPr>
              <a:spcAft>
                <a:spcPts val="1200"/>
              </a:spcAft>
            </a:pPr>
            <a:r>
              <a:rPr lang="en-US" sz="2400">
                <a:latin typeface="+mn-lt"/>
              </a:rPr>
              <a:t>D had been interrogated by multiple officers;</a:t>
            </a:r>
          </a:p>
          <a:p>
            <a:pPr>
              <a:spcAft>
                <a:spcPts val="1200"/>
              </a:spcAft>
            </a:pPr>
            <a:r>
              <a:rPr lang="en-US" sz="2400">
                <a:latin typeface="+mn-lt"/>
              </a:rPr>
              <a:t>During separate interviews;</a:t>
            </a:r>
          </a:p>
          <a:p>
            <a:pPr>
              <a:spcAft>
                <a:spcPts val="1200"/>
              </a:spcAft>
            </a:pPr>
            <a:r>
              <a:rPr lang="en-US" sz="2400">
                <a:latin typeface="+mn-lt"/>
              </a:rPr>
              <a:t>Over the course of 18 hours and </a:t>
            </a:r>
          </a:p>
          <a:p>
            <a:pPr>
              <a:spcAft>
                <a:spcPts val="1200"/>
              </a:spcAft>
            </a:pPr>
            <a:r>
              <a:rPr lang="en-US" sz="2400">
                <a:latin typeface="+mn-lt"/>
              </a:rPr>
              <a:t>Had been at the police station for 5 hours before making his pivotal admission; </a:t>
            </a:r>
          </a:p>
        </p:txBody>
      </p:sp>
    </p:spTree>
    <p:extLst>
      <p:ext uri="{BB962C8B-B14F-4D97-AF65-F5344CB8AC3E}">
        <p14:creationId xmlns:p14="http://schemas.microsoft.com/office/powerpoint/2010/main" val="273541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475456" y="1687175"/>
            <a:ext cx="4078287" cy="2462213"/>
          </a:xfrm>
          <a:prstGeom prst="rect">
            <a:avLst/>
          </a:prstGeom>
          <a:noFill/>
        </p:spPr>
        <p:txBody>
          <a:bodyPr wrap="square" rtlCol="0">
            <a:spAutoFit/>
          </a:bodyPr>
          <a:lstStyle/>
          <a:p>
            <a:pPr>
              <a:spcAft>
                <a:spcPts val="1200"/>
              </a:spcAft>
            </a:pPr>
            <a:r>
              <a:rPr lang="en-US" sz="2400" b="1">
                <a:latin typeface="+mn-lt"/>
              </a:rPr>
              <a:t>(3) Requests to see relatives and friends were refused</a:t>
            </a:r>
          </a:p>
          <a:p>
            <a:pPr>
              <a:spcAft>
                <a:spcPts val="1200"/>
              </a:spcAft>
            </a:pPr>
            <a:r>
              <a:rPr lang="en-US" sz="2400">
                <a:latin typeface="+mn-lt"/>
              </a:rPr>
              <a:t>D’s friend tried to see and speak with D but was not permitted to do so; </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chemeClr val="bg2"/>
                </a:solidFill>
                <a:latin typeface="Arial" panose="020B0604020202020204" pitchFamily="34" charset="0"/>
                <a:ea typeface="ＭＳ Ｐゴシック" panose="020B0600070205080204" pitchFamily="34" charset="-128"/>
              </a:rPr>
              <a:t>Xu v. State, </a:t>
            </a:r>
            <a:r>
              <a:rPr kumimoji="1" lang="en-US" sz="1200" i="1" kern="1200" dirty="0">
                <a:solidFill>
                  <a:schemeClr val="bg2"/>
                </a:solidFill>
                <a:latin typeface="Arial" panose="020B0604020202020204" pitchFamily="34" charset="0"/>
                <a:ea typeface="ＭＳ Ｐゴシック" panose="020B0600070205080204" pitchFamily="34" charset="-128"/>
              </a:rPr>
              <a:t>100 S.W.3d 408, 412–13 (Tex. App.—San Antonio 2002, pet. ref’d):</a:t>
            </a:r>
          </a:p>
        </p:txBody>
      </p:sp>
      <p:sp>
        <p:nvSpPr>
          <p:cNvPr id="3" name="TextBox 2">
            <a:extLst>
              <a:ext uri="{FF2B5EF4-FFF2-40B4-BE49-F238E27FC236}">
                <a16:creationId xmlns:a16="http://schemas.microsoft.com/office/drawing/2014/main" id="{E8BE9779-E9E0-8865-C19D-BA82503C74E7}"/>
              </a:ext>
            </a:extLst>
          </p:cNvPr>
          <p:cNvSpPr txBox="1"/>
          <p:nvPr/>
        </p:nvSpPr>
        <p:spPr>
          <a:xfrm>
            <a:off x="4679156" y="1687175"/>
            <a:ext cx="4078287" cy="4616648"/>
          </a:xfrm>
          <a:prstGeom prst="rect">
            <a:avLst/>
          </a:prstGeom>
          <a:noFill/>
        </p:spPr>
        <p:txBody>
          <a:bodyPr wrap="square" rtlCol="0">
            <a:spAutoFit/>
          </a:bodyPr>
          <a:lstStyle/>
          <a:p>
            <a:pPr>
              <a:spcAft>
                <a:spcPts val="1200"/>
              </a:spcAft>
            </a:pPr>
            <a:r>
              <a:rPr lang="en-US" sz="2400" b="1">
                <a:latin typeface="+mn-lt"/>
              </a:rPr>
              <a:t>(4) The degree of control exercised over the suspect</a:t>
            </a:r>
          </a:p>
          <a:p>
            <a:pPr>
              <a:spcAft>
                <a:spcPts val="1200"/>
              </a:spcAft>
            </a:pPr>
            <a:r>
              <a:rPr lang="en-US" sz="2400">
                <a:latin typeface="+mn-lt"/>
              </a:rPr>
              <a:t>D had not been told that he was free to leave for approximately five hours before his pivotal admission;</a:t>
            </a:r>
          </a:p>
          <a:p>
            <a:pPr>
              <a:spcAft>
                <a:spcPts val="1200"/>
              </a:spcAft>
            </a:pPr>
            <a:r>
              <a:rPr lang="en-US" sz="2400">
                <a:latin typeface="+mn-lt"/>
              </a:rPr>
              <a:t>He received only one bottle of water; and </a:t>
            </a:r>
          </a:p>
          <a:p>
            <a:pPr>
              <a:spcAft>
                <a:spcPts val="1200"/>
              </a:spcAft>
            </a:pPr>
            <a:r>
              <a:rPr lang="en-US" sz="2400">
                <a:latin typeface="+mn-lt"/>
              </a:rPr>
              <a:t>One restroom break during that time;</a:t>
            </a:r>
          </a:p>
        </p:txBody>
      </p:sp>
    </p:spTree>
    <p:extLst>
      <p:ext uri="{BB962C8B-B14F-4D97-AF65-F5344CB8AC3E}">
        <p14:creationId xmlns:p14="http://schemas.microsoft.com/office/powerpoint/2010/main" val="8125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475456" y="1687175"/>
            <a:ext cx="4078287" cy="4247317"/>
          </a:xfrm>
          <a:prstGeom prst="rect">
            <a:avLst/>
          </a:prstGeom>
          <a:noFill/>
        </p:spPr>
        <p:txBody>
          <a:bodyPr wrap="square" rtlCol="0">
            <a:spAutoFit/>
          </a:bodyPr>
          <a:lstStyle/>
          <a:p>
            <a:pPr>
              <a:spcAft>
                <a:spcPts val="1200"/>
              </a:spcAft>
            </a:pPr>
            <a:r>
              <a:rPr lang="en-US" sz="2400" b="1">
                <a:latin typeface="+mn-lt"/>
              </a:rPr>
              <a:t>(5) whether a “pivotal admission” established probable cause</a:t>
            </a:r>
          </a:p>
          <a:p>
            <a:pPr>
              <a:spcAft>
                <a:spcPts val="1200"/>
              </a:spcAft>
            </a:pPr>
            <a:r>
              <a:rPr lang="en-US" sz="2400">
                <a:latin typeface="+mn-lt"/>
              </a:rPr>
              <a:t>D made a pivotal admission in the second interview,;</a:t>
            </a:r>
          </a:p>
          <a:p>
            <a:pPr>
              <a:spcAft>
                <a:spcPts val="1200"/>
              </a:spcAft>
            </a:pPr>
            <a:r>
              <a:rPr lang="en-US" sz="2400">
                <a:latin typeface="+mn-lt"/>
              </a:rPr>
              <a:t>Shortly after the Detective told D that he believed D had murdered his wife; and </a:t>
            </a:r>
          </a:p>
          <a:p>
            <a:pPr>
              <a:spcAft>
                <a:spcPts val="1200"/>
              </a:spcAft>
            </a:pPr>
            <a:r>
              <a:rPr lang="en-US" sz="2400">
                <a:latin typeface="+mn-lt"/>
              </a:rPr>
              <a:t>That the Detective did not believe his story;</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chemeClr val="bg2"/>
                </a:solidFill>
                <a:latin typeface="Arial" panose="020B0604020202020204" pitchFamily="34" charset="0"/>
                <a:ea typeface="ＭＳ Ｐゴシック" panose="020B0600070205080204" pitchFamily="34" charset="-128"/>
              </a:rPr>
              <a:t>Xu v. State, </a:t>
            </a:r>
            <a:r>
              <a:rPr kumimoji="1" lang="en-US" sz="1200" i="1" kern="1200" dirty="0">
                <a:solidFill>
                  <a:schemeClr val="bg2"/>
                </a:solidFill>
                <a:latin typeface="Arial" panose="020B0604020202020204" pitchFamily="34" charset="0"/>
                <a:ea typeface="ＭＳ Ｐゴシック" panose="020B0600070205080204" pitchFamily="34" charset="-128"/>
              </a:rPr>
              <a:t>100 S.W.3d 408, 412–13 (Tex. App.—San Antonio 2002, pet. ref’d):</a:t>
            </a:r>
          </a:p>
        </p:txBody>
      </p:sp>
      <p:sp>
        <p:nvSpPr>
          <p:cNvPr id="5" name="TextBox 4">
            <a:extLst>
              <a:ext uri="{FF2B5EF4-FFF2-40B4-BE49-F238E27FC236}">
                <a16:creationId xmlns:a16="http://schemas.microsoft.com/office/drawing/2014/main" id="{5D80966C-622D-9E45-A5D3-9D0BC0D04F46}"/>
              </a:ext>
            </a:extLst>
          </p:cNvPr>
          <p:cNvSpPr txBox="1"/>
          <p:nvPr/>
        </p:nvSpPr>
        <p:spPr>
          <a:xfrm>
            <a:off x="4818856" y="1687175"/>
            <a:ext cx="4078287" cy="3570208"/>
          </a:xfrm>
          <a:prstGeom prst="rect">
            <a:avLst/>
          </a:prstGeom>
          <a:noFill/>
        </p:spPr>
        <p:txBody>
          <a:bodyPr wrap="square" rtlCol="0">
            <a:spAutoFit/>
          </a:bodyPr>
          <a:lstStyle/>
          <a:p>
            <a:pPr>
              <a:spcAft>
                <a:spcPts val="1200"/>
              </a:spcAft>
            </a:pPr>
            <a:r>
              <a:rPr lang="en-US" sz="2400" b="1">
                <a:latin typeface="+mn-lt"/>
              </a:rPr>
              <a:t>OTHER FACTORS:</a:t>
            </a:r>
          </a:p>
          <a:p>
            <a:pPr>
              <a:spcAft>
                <a:spcPts val="1200"/>
              </a:spcAft>
            </a:pPr>
            <a:r>
              <a:rPr lang="en-US" sz="2400">
                <a:latin typeface="+mn-lt"/>
              </a:rPr>
              <a:t>D was </a:t>
            </a:r>
            <a:r>
              <a:rPr lang="en-US" sz="2400" b="1">
                <a:latin typeface="+mn-lt"/>
              </a:rPr>
              <a:t>informed</a:t>
            </a:r>
            <a:r>
              <a:rPr lang="en-US" sz="2400">
                <a:latin typeface="+mn-lt"/>
              </a:rPr>
              <a:t> at the beginning of his first interview at the station that he was </a:t>
            </a:r>
            <a:r>
              <a:rPr lang="en-US" sz="2400" b="1">
                <a:latin typeface="+mn-lt"/>
              </a:rPr>
              <a:t>free to leave but not again in his second interview</a:t>
            </a:r>
            <a:r>
              <a:rPr lang="en-US" sz="2400">
                <a:latin typeface="+mn-lt"/>
              </a:rPr>
              <a:t> five hours later when he made his pivotal admission;</a:t>
            </a:r>
          </a:p>
        </p:txBody>
      </p:sp>
    </p:spTree>
    <p:extLst>
      <p:ext uri="{BB962C8B-B14F-4D97-AF65-F5344CB8AC3E}">
        <p14:creationId xmlns:p14="http://schemas.microsoft.com/office/powerpoint/2010/main" val="9823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475456" y="1687175"/>
            <a:ext cx="4078287" cy="3416320"/>
          </a:xfrm>
          <a:prstGeom prst="rect">
            <a:avLst/>
          </a:prstGeom>
          <a:noFill/>
        </p:spPr>
        <p:txBody>
          <a:bodyPr wrap="square" rtlCol="0">
            <a:spAutoFit/>
          </a:bodyPr>
          <a:lstStyle/>
          <a:p>
            <a:pPr>
              <a:spcAft>
                <a:spcPts val="1200"/>
              </a:spcAft>
            </a:pPr>
            <a:r>
              <a:rPr lang="en-US" sz="2400">
                <a:latin typeface="+mn-lt"/>
              </a:rPr>
              <a:t>(7) the evidence suggested D was permitted to leave the police station and not formally arrested after the interrogation </a:t>
            </a:r>
            <a:r>
              <a:rPr lang="en-US" sz="2400" b="1">
                <a:latin typeface="+mn-lt"/>
              </a:rPr>
              <a:t>not because he was not in custody but because the police wanted to avoid compliance with article 38.22. </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chemeClr val="bg2"/>
                </a:solidFill>
                <a:latin typeface="Arial" panose="020B0604020202020204" pitchFamily="34" charset="0"/>
                <a:ea typeface="ＭＳ Ｐゴシック" panose="020B0600070205080204" pitchFamily="34" charset="-128"/>
              </a:rPr>
              <a:t>Xu v. State, </a:t>
            </a:r>
            <a:r>
              <a:rPr kumimoji="1" lang="en-US" sz="1200" i="1" kern="1200" dirty="0">
                <a:solidFill>
                  <a:schemeClr val="bg2"/>
                </a:solidFill>
                <a:latin typeface="Arial" panose="020B0604020202020204" pitchFamily="34" charset="0"/>
                <a:ea typeface="ＭＳ Ｐゴシック" panose="020B0600070205080204" pitchFamily="34" charset="-128"/>
              </a:rPr>
              <a:t>100 S.W.3d 408, 412–13 (Tex. App.—San Antonio 2002, pet. ref’d):</a:t>
            </a:r>
          </a:p>
        </p:txBody>
      </p:sp>
    </p:spTree>
    <p:extLst>
      <p:ext uri="{BB962C8B-B14F-4D97-AF65-F5344CB8AC3E}">
        <p14:creationId xmlns:p14="http://schemas.microsoft.com/office/powerpoint/2010/main" val="33740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381000" y="1597729"/>
            <a:ext cx="7696200" cy="3662541"/>
          </a:xfrm>
          <a:prstGeom prst="rect">
            <a:avLst/>
          </a:prstGeom>
          <a:noFill/>
        </p:spPr>
        <p:txBody>
          <a:bodyPr wrap="square" rtlCol="0">
            <a:spAutoFit/>
          </a:bodyPr>
          <a:lstStyle/>
          <a:p>
            <a:pPr>
              <a:spcAft>
                <a:spcPts val="1200"/>
              </a:spcAft>
            </a:pPr>
            <a:r>
              <a:rPr lang="en-US" sz="2800" dirty="0">
                <a:solidFill>
                  <a:srgbClr val="0070C0"/>
                </a:solidFill>
                <a:latin typeface="+mn-lt"/>
              </a:rPr>
              <a:t>Appellant argued the trial court erred in denying his motion to suppress because his statement was taken in violation of:</a:t>
            </a:r>
          </a:p>
          <a:p>
            <a:pPr>
              <a:spcAft>
                <a:spcPts val="1200"/>
              </a:spcAft>
            </a:pPr>
            <a:r>
              <a:rPr lang="en-US" sz="2000" dirty="0">
                <a:latin typeface="+mn-lt"/>
              </a:rPr>
              <a:t>The Fifth, Sixth, and Fourteenth Amendments to the United States Constitution;</a:t>
            </a:r>
          </a:p>
          <a:p>
            <a:pPr>
              <a:spcAft>
                <a:spcPts val="1200"/>
              </a:spcAft>
            </a:pPr>
            <a:r>
              <a:rPr lang="en-US" sz="2000" dirty="0">
                <a:latin typeface="+mn-lt"/>
              </a:rPr>
              <a:t>Article I, section 10 of the Texas Constitution; and </a:t>
            </a:r>
          </a:p>
          <a:p>
            <a:pPr>
              <a:spcAft>
                <a:spcPts val="1200"/>
              </a:spcAft>
            </a:pPr>
            <a:r>
              <a:rPr lang="en-US" sz="2000" dirty="0">
                <a:latin typeface="+mn-lt"/>
              </a:rPr>
              <a:t>Articles 38.22 and 38.23 of the Texas Code of Criminal Procedure. </a:t>
            </a:r>
          </a:p>
          <a:p>
            <a:pPr>
              <a:spcAft>
                <a:spcPts val="1200"/>
              </a:spcAft>
            </a:pPr>
            <a:r>
              <a:rPr lang="en-US" sz="2800" dirty="0">
                <a:latin typeface="+mn-lt"/>
              </a:rPr>
              <a:t>Court:  We agree.</a:t>
            </a:r>
          </a:p>
        </p:txBody>
      </p:sp>
      <p:sp>
        <p:nvSpPr>
          <p:cNvPr id="2" name="Title 1">
            <a:extLst>
              <a:ext uri="{FF2B5EF4-FFF2-40B4-BE49-F238E27FC236}">
                <a16:creationId xmlns:a16="http://schemas.microsoft.com/office/drawing/2014/main" id="{D8BEC79F-0364-EB85-7BA7-ACC584022053}"/>
              </a:ext>
            </a:extLst>
          </p:cNvPr>
          <p:cNvSpPr>
            <a:spLocks noGrp="1"/>
          </p:cNvSpPr>
          <p:nvPr>
            <p:ph type="title"/>
          </p:nvPr>
        </p:nvSpPr>
        <p:spPr>
          <a:xfrm>
            <a:off x="533400" y="228600"/>
            <a:ext cx="8040687" cy="1143000"/>
          </a:xfrm>
        </p:spPr>
        <p:txBody>
          <a:bodyPr/>
          <a:lstStyle/>
          <a:p>
            <a:r>
              <a:rPr kumimoji="1" lang="en-US" sz="2800" i="1" kern="1200" dirty="0">
                <a:solidFill>
                  <a:schemeClr val="bg2"/>
                </a:solidFill>
                <a:latin typeface="Arial" panose="020B0604020202020204" pitchFamily="34" charset="0"/>
                <a:ea typeface="ＭＳ Ｐゴシック" panose="020B0600070205080204" pitchFamily="34" charset="-128"/>
              </a:rPr>
              <a:t>Xu v. State, </a:t>
            </a:r>
            <a:r>
              <a:rPr kumimoji="1" lang="en-US" sz="1200" i="1" kern="1200" dirty="0">
                <a:solidFill>
                  <a:schemeClr val="bg2"/>
                </a:solidFill>
                <a:latin typeface="Arial" panose="020B0604020202020204" pitchFamily="34" charset="0"/>
                <a:ea typeface="ＭＳ Ｐゴシック" panose="020B0600070205080204" pitchFamily="34" charset="-128"/>
              </a:rPr>
              <a:t>100 S.W.3d 408, 412–13 (Tex. App.—San Antonio 2002, pet. ref’d):</a:t>
            </a:r>
          </a:p>
        </p:txBody>
      </p:sp>
    </p:spTree>
    <p:extLst>
      <p:ext uri="{BB962C8B-B14F-4D97-AF65-F5344CB8AC3E}">
        <p14:creationId xmlns:p14="http://schemas.microsoft.com/office/powerpoint/2010/main" val="179364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wd">
                                    <p:tmAbs val="0"/>
                                  </p:iterate>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5" presetClass="emph" presetSubtype="0" grpId="0" nodeType="withEffect">
                                  <p:stCondLst>
                                    <p:cond delay="0"/>
                                  </p:stCondLst>
                                  <p:iterate type="wd">
                                    <p:tmAbs val="25"/>
                                  </p:iterate>
                                  <p:childTnLst>
                                    <p:set>
                                      <p:cBhvr override="childStyle">
                                        <p:cTn id="8" dur="indefinite"/>
                                        <p:tgtEl>
                                          <p:spTgt spid="4">
                                            <p:txEl>
                                              <p:pRg st="1" end="1"/>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wd">
                                    <p:tmAbs val="0"/>
                                  </p:iterate>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5" presetClass="emph" presetSubtype="0" grpId="0" nodeType="withEffect">
                                  <p:stCondLst>
                                    <p:cond delay="0"/>
                                  </p:stCondLst>
                                  <p:iterate type="wd">
                                    <p:tmAbs val="25"/>
                                  </p:iterate>
                                  <p:childTnLst>
                                    <p:set>
                                      <p:cBhvr override="childStyle">
                                        <p:cTn id="14" dur="indefinite"/>
                                        <p:tgtEl>
                                          <p:spTgt spid="4">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type="wd">
                                    <p:tmAbs val="0"/>
                                  </p:iterate>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5" presetClass="emph" presetSubtype="0" grpId="0" nodeType="withEffect">
                                  <p:stCondLst>
                                    <p:cond delay="0"/>
                                  </p:stCondLst>
                                  <p:iterate type="wd">
                                    <p:tmAbs val="25"/>
                                  </p:iterate>
                                  <p:childTnLst>
                                    <p:set>
                                      <p:cBhvr override="childStyle">
                                        <p:cTn id="20" dur="indefinite"/>
                                        <p:tgtEl>
                                          <p:spTgt spid="4">
                                            <p:txEl>
                                              <p:pRg st="3" end="3"/>
                                            </p:txEl>
                                          </p:spTgt>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4" name="Picture 3" descr="A bottle of liquid in a car seat&#10;&#10;Description automatically generated">
            <a:extLst>
              <a:ext uri="{FF2B5EF4-FFF2-40B4-BE49-F238E27FC236}">
                <a16:creationId xmlns:a16="http://schemas.microsoft.com/office/drawing/2014/main" id="{A53BE7AD-9717-924E-36C3-4D60246C0A4B}"/>
              </a:ext>
            </a:extLst>
          </p:cNvPr>
          <p:cNvPicPr>
            <a:picLocks noChangeAspect="1"/>
          </p:cNvPicPr>
          <p:nvPr/>
        </p:nvPicPr>
        <p:blipFill>
          <a:blip r:embed="rId3"/>
          <a:stretch>
            <a:fillRect/>
          </a:stretch>
        </p:blipFill>
        <p:spPr>
          <a:xfrm rot="5400000">
            <a:off x="-504825" y="2124075"/>
            <a:ext cx="5410200" cy="4057650"/>
          </a:xfrm>
          <a:prstGeom prst="rect">
            <a:avLst/>
          </a:prstGeom>
        </p:spPr>
      </p:pic>
      <p:pic>
        <p:nvPicPr>
          <p:cNvPr id="7" name="Picture 6" descr="A hand holding a flashlight and a can inside a box&#10;&#10;Description automatically generated">
            <a:extLst>
              <a:ext uri="{FF2B5EF4-FFF2-40B4-BE49-F238E27FC236}">
                <a16:creationId xmlns:a16="http://schemas.microsoft.com/office/drawing/2014/main" id="{CF87E1B7-7425-127D-3D7D-2546C5DF37F8}"/>
              </a:ext>
            </a:extLst>
          </p:cNvPr>
          <p:cNvPicPr>
            <a:picLocks noChangeAspect="1"/>
          </p:cNvPicPr>
          <p:nvPr/>
        </p:nvPicPr>
        <p:blipFill>
          <a:blip r:embed="rId4"/>
          <a:stretch>
            <a:fillRect/>
          </a:stretch>
        </p:blipFill>
        <p:spPr>
          <a:xfrm rot="5400000">
            <a:off x="4410073" y="2124073"/>
            <a:ext cx="5410201" cy="4057651"/>
          </a:xfrm>
          <a:prstGeom prst="rect">
            <a:avLst/>
          </a:prstGeom>
        </p:spPr>
      </p:pic>
    </p:spTree>
    <p:extLst>
      <p:ext uri="{BB962C8B-B14F-4D97-AF65-F5344CB8AC3E}">
        <p14:creationId xmlns:p14="http://schemas.microsoft.com/office/powerpoint/2010/main" val="281810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4000" i="1" kern="1200" dirty="0">
                <a:solidFill>
                  <a:srgbClr val="212121"/>
                </a:solidFill>
                <a:effectLst/>
                <a:latin typeface="Arial" panose="020B0604020202020204" pitchFamily="34" charset="0"/>
                <a:ea typeface="ＭＳ Ｐゴシック" panose="020B0600070205080204" pitchFamily="34" charset="-128"/>
                <a:cs typeface="+mn-cs"/>
              </a:rPr>
              <a:t>State v. Saenz</a:t>
            </a:r>
            <a:endParaRPr lang="en-US" sz="5400" dirty="0"/>
          </a:p>
        </p:txBody>
      </p:sp>
      <p:pic>
        <p:nvPicPr>
          <p:cNvPr id="12" name="Picture 11" descr="A sign outside of a restaurant&#10;&#10;Description automatically generated">
            <a:extLst>
              <a:ext uri="{FF2B5EF4-FFF2-40B4-BE49-F238E27FC236}">
                <a16:creationId xmlns:a16="http://schemas.microsoft.com/office/drawing/2014/main" id="{8C84CA25-EB55-A5C4-8B94-E9958E95B219}"/>
              </a:ext>
            </a:extLst>
          </p:cNvPr>
          <p:cNvPicPr>
            <a:picLocks noChangeAspect="1"/>
          </p:cNvPicPr>
          <p:nvPr/>
        </p:nvPicPr>
        <p:blipFill>
          <a:blip r:embed="rId3"/>
          <a:stretch>
            <a:fillRect/>
          </a:stretch>
        </p:blipFill>
        <p:spPr>
          <a:xfrm>
            <a:off x="0" y="1226821"/>
            <a:ext cx="9144000" cy="5631180"/>
          </a:xfrm>
          <a:prstGeom prst="rect">
            <a:avLst/>
          </a:prstGeom>
        </p:spPr>
      </p:pic>
    </p:spTree>
    <p:extLst>
      <p:ext uri="{BB962C8B-B14F-4D97-AF65-F5344CB8AC3E}">
        <p14:creationId xmlns:p14="http://schemas.microsoft.com/office/powerpoint/2010/main" val="10213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C9B67B-2DE0-1F90-C49E-4D8F87152E74}"/>
              </a:ext>
            </a:extLst>
          </p:cNvPr>
          <p:cNvSpPr txBox="1"/>
          <p:nvPr/>
        </p:nvSpPr>
        <p:spPr>
          <a:xfrm>
            <a:off x="534987" y="1905000"/>
            <a:ext cx="8075613" cy="4154984"/>
          </a:xfrm>
          <a:prstGeom prst="rect">
            <a:avLst/>
          </a:prstGeom>
          <a:noFill/>
        </p:spPr>
        <p:txBody>
          <a:bodyPr wrap="square" rtlCol="0">
            <a:spAutoFit/>
          </a:bodyPr>
          <a:lstStyle/>
          <a:p>
            <a:pPr>
              <a:spcAft>
                <a:spcPts val="2400"/>
              </a:spcAft>
            </a:pPr>
            <a:r>
              <a:rPr lang="en-US" sz="2800" i="1" dirty="0">
                <a:latin typeface="+mn-lt"/>
              </a:rPr>
              <a:t>State v. Saenz</a:t>
            </a:r>
            <a:r>
              <a:rPr lang="en-US" sz="2800" dirty="0">
                <a:latin typeface="+mn-lt"/>
              </a:rPr>
              <a:t>, 2012 WL 7783406, Tex.</a:t>
            </a:r>
            <a:r>
              <a:rPr lang="en-US" sz="2800" i="1" dirty="0"/>
              <a:t> </a:t>
            </a:r>
            <a:r>
              <a:rPr lang="en-US" sz="2800" dirty="0">
                <a:latin typeface="+mn-lt"/>
              </a:rPr>
              <a:t>App.-Corpus Christi, Dec. 28, 2012;</a:t>
            </a:r>
          </a:p>
          <a:p>
            <a:pPr marL="461963">
              <a:spcAft>
                <a:spcPts val="2400"/>
              </a:spcAft>
            </a:pPr>
            <a:r>
              <a:rPr lang="en-US" sz="2800" dirty="0">
                <a:latin typeface="+mn-lt"/>
              </a:rPr>
              <a:t>Judgment reversed by </a:t>
            </a:r>
            <a:r>
              <a:rPr lang="en-US" sz="2800" i="1" dirty="0">
                <a:latin typeface="+mn-lt"/>
              </a:rPr>
              <a:t>State v. Saenz</a:t>
            </a:r>
            <a:r>
              <a:rPr lang="en-US" sz="2800" dirty="0">
                <a:latin typeface="+mn-lt"/>
              </a:rPr>
              <a:t>, 411 S.W.3d 488, Tex.</a:t>
            </a:r>
            <a:r>
              <a:rPr lang="en-US" sz="2800" i="1" dirty="0"/>
              <a:t> </a:t>
            </a:r>
            <a:r>
              <a:rPr lang="en-US" sz="2800" dirty="0">
                <a:latin typeface="+mn-lt"/>
              </a:rPr>
              <a:t>Crim.</a:t>
            </a:r>
            <a:r>
              <a:rPr lang="en-US" sz="2800" i="1" dirty="0"/>
              <a:t> </a:t>
            </a:r>
            <a:r>
              <a:rPr lang="en-US" sz="2800" dirty="0">
                <a:latin typeface="+mn-lt"/>
              </a:rPr>
              <a:t>App. 2013;</a:t>
            </a:r>
          </a:p>
          <a:p>
            <a:pPr marL="914400">
              <a:spcAft>
                <a:spcPts val="2400"/>
              </a:spcAft>
            </a:pPr>
            <a:r>
              <a:rPr lang="en-US" sz="2800" dirty="0">
                <a:latin typeface="+mn-lt"/>
              </a:rPr>
              <a:t>On remand to </a:t>
            </a:r>
            <a:r>
              <a:rPr lang="en-US" sz="2800" b="1" i="1" dirty="0">
                <a:latin typeface="+mn-lt"/>
              </a:rPr>
              <a:t>State v. Saenz</a:t>
            </a:r>
            <a:r>
              <a:rPr lang="en-US" sz="2800" b="1" dirty="0">
                <a:latin typeface="+mn-lt"/>
              </a:rPr>
              <a:t>, 2014 WL 3542092, Tex.</a:t>
            </a:r>
            <a:r>
              <a:rPr lang="en-US" sz="2800" b="1" i="1" dirty="0"/>
              <a:t> </a:t>
            </a:r>
            <a:r>
              <a:rPr lang="en-US" sz="2800" b="1" dirty="0">
                <a:latin typeface="+mn-lt"/>
              </a:rPr>
              <a:t>App.-Corpus Christi, July 17, 2014</a:t>
            </a:r>
            <a:r>
              <a:rPr lang="en-US" sz="2800" dirty="0">
                <a:latin typeface="+mn-lt"/>
              </a:rPr>
              <a:t> (mem. op., not designated for publication), PDR ref’d Oct 08, 2014. </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rgbClr val="212121"/>
                </a:solidFill>
                <a:effectLst/>
                <a:latin typeface="Arial" panose="020B0604020202020204" pitchFamily="34" charset="0"/>
                <a:ea typeface="ＭＳ Ｐゴシック" panose="020B0600070205080204" pitchFamily="34" charset="-128"/>
                <a:cs typeface="+mn-cs"/>
              </a:rPr>
              <a:t>State v. Saenz</a:t>
            </a:r>
            <a:endParaRPr lang="en-US" dirty="0"/>
          </a:p>
        </p:txBody>
      </p:sp>
    </p:spTree>
    <p:extLst>
      <p:ext uri="{BB962C8B-B14F-4D97-AF65-F5344CB8AC3E}">
        <p14:creationId xmlns:p14="http://schemas.microsoft.com/office/powerpoint/2010/main" val="33966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Saenz</a:t>
            </a:r>
            <a:endParaRPr lang="en-US" dirty="0">
              <a:solidFill>
                <a:schemeClr val="bg2"/>
              </a:solidFill>
            </a:endParaRPr>
          </a:p>
        </p:txBody>
      </p:sp>
      <p:sp>
        <p:nvSpPr>
          <p:cNvPr id="2" name="TextBox 1">
            <a:extLst>
              <a:ext uri="{FF2B5EF4-FFF2-40B4-BE49-F238E27FC236}">
                <a16:creationId xmlns:a16="http://schemas.microsoft.com/office/drawing/2014/main" id="{EFD16A76-A149-F3D7-6874-2417F8B198D3}"/>
              </a:ext>
            </a:extLst>
          </p:cNvPr>
          <p:cNvSpPr txBox="1"/>
          <p:nvPr/>
        </p:nvSpPr>
        <p:spPr>
          <a:xfrm>
            <a:off x="623887" y="2019300"/>
            <a:ext cx="7896225" cy="2092881"/>
          </a:xfrm>
          <a:prstGeom prst="rect">
            <a:avLst/>
          </a:prstGeom>
          <a:noFill/>
        </p:spPr>
        <p:txBody>
          <a:bodyPr wrap="square" rtlCol="0">
            <a:spAutoFit/>
          </a:bodyPr>
          <a:lstStyle/>
          <a:p>
            <a:pPr>
              <a:spcAft>
                <a:spcPts val="1200"/>
              </a:spcAft>
            </a:pPr>
            <a:r>
              <a:rPr lang="en-US" sz="4000" dirty="0">
                <a:latin typeface="+mn-lt"/>
              </a:rPr>
              <a:t>Timing isn’t everything …</a:t>
            </a:r>
          </a:p>
          <a:p>
            <a:pPr>
              <a:spcAft>
                <a:spcPts val="1200"/>
              </a:spcAft>
            </a:pPr>
            <a:r>
              <a:rPr lang="en-US" sz="4000" dirty="0">
                <a:latin typeface="+mn-lt"/>
              </a:rPr>
              <a:t>12-18 minute DWI detention becomes “custody”.</a:t>
            </a:r>
          </a:p>
        </p:txBody>
      </p:sp>
    </p:spTree>
    <p:extLst>
      <p:ext uri="{BB962C8B-B14F-4D97-AF65-F5344CB8AC3E}">
        <p14:creationId xmlns:p14="http://schemas.microsoft.com/office/powerpoint/2010/main" val="95904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Saenz</a:t>
            </a:r>
            <a:endParaRPr lang="en-US" dirty="0">
              <a:solidFill>
                <a:schemeClr val="bg2"/>
              </a:solidFill>
            </a:endParaRPr>
          </a:p>
        </p:txBody>
      </p:sp>
      <p:sp>
        <p:nvSpPr>
          <p:cNvPr id="5" name="TextBox 4">
            <a:extLst>
              <a:ext uri="{FF2B5EF4-FFF2-40B4-BE49-F238E27FC236}">
                <a16:creationId xmlns:a16="http://schemas.microsoft.com/office/drawing/2014/main" id="{4FC76DE0-16B5-F671-B2DB-EF6B45329585}"/>
              </a:ext>
            </a:extLst>
          </p:cNvPr>
          <p:cNvSpPr txBox="1"/>
          <p:nvPr/>
        </p:nvSpPr>
        <p:spPr>
          <a:xfrm>
            <a:off x="190500" y="1371600"/>
            <a:ext cx="4279660" cy="2708434"/>
          </a:xfrm>
          <a:prstGeom prst="rect">
            <a:avLst/>
          </a:prstGeom>
          <a:noFill/>
        </p:spPr>
        <p:txBody>
          <a:bodyPr wrap="square" rtlCol="0">
            <a:spAutoFit/>
          </a:bodyPr>
          <a:lstStyle/>
          <a:p>
            <a:pPr marL="296863" indent="-296863">
              <a:spcAft>
                <a:spcPts val="3600"/>
              </a:spcAft>
              <a:buFont typeface="Arial" panose="020B0604020202020204" pitchFamily="34" charset="0"/>
              <a:buChar char="•"/>
            </a:pPr>
            <a:r>
              <a:rPr lang="en-US" sz="2800" dirty="0">
                <a:latin typeface="+mn-lt"/>
              </a:rPr>
              <a:t>Whataburger … two intoxicated men were trying to start a fight. </a:t>
            </a:r>
          </a:p>
          <a:p>
            <a:pPr marL="296863" indent="-296863">
              <a:spcAft>
                <a:spcPts val="1200"/>
              </a:spcAft>
              <a:buFont typeface="Arial" panose="020B0604020202020204" pitchFamily="34" charset="0"/>
              <a:buChar char="•"/>
            </a:pPr>
            <a:r>
              <a:rPr lang="en-US" sz="2800" dirty="0">
                <a:latin typeface="+mn-lt"/>
              </a:rPr>
              <a:t>D and his passenger match the descriptions.</a:t>
            </a:r>
          </a:p>
        </p:txBody>
      </p:sp>
      <p:sp>
        <p:nvSpPr>
          <p:cNvPr id="2" name="TextBox 1">
            <a:extLst>
              <a:ext uri="{FF2B5EF4-FFF2-40B4-BE49-F238E27FC236}">
                <a16:creationId xmlns:a16="http://schemas.microsoft.com/office/drawing/2014/main" id="{EFD16A76-A149-F3D7-6874-2417F8B198D3}"/>
              </a:ext>
            </a:extLst>
          </p:cNvPr>
          <p:cNvSpPr txBox="1"/>
          <p:nvPr/>
        </p:nvSpPr>
        <p:spPr>
          <a:xfrm>
            <a:off x="4673841" y="1371600"/>
            <a:ext cx="4089159" cy="4124206"/>
          </a:xfrm>
          <a:prstGeom prst="rect">
            <a:avLst/>
          </a:prstGeom>
          <a:noFill/>
        </p:spPr>
        <p:txBody>
          <a:bodyPr wrap="square" rtlCol="0">
            <a:spAutoFit/>
          </a:bodyPr>
          <a:lstStyle/>
          <a:p>
            <a:pPr marL="296863" indent="-296863">
              <a:spcAft>
                <a:spcPts val="1200"/>
              </a:spcAft>
              <a:buFont typeface="Arial" panose="020B0604020202020204" pitchFamily="34" charset="0"/>
              <a:buChar char="•"/>
            </a:pPr>
            <a:r>
              <a:rPr lang="en-US" sz="2800">
                <a:latin typeface="+mn-lt"/>
              </a:rPr>
              <a:t>D sitting in his truck, parked across two  handicapped parking spaces, engine running, reverse lights on. </a:t>
            </a:r>
          </a:p>
          <a:p>
            <a:pPr marL="296863" indent="-296863">
              <a:spcAft>
                <a:spcPts val="1200"/>
              </a:spcAft>
              <a:buFont typeface="Arial" panose="020B0604020202020204" pitchFamily="34" charset="0"/>
              <a:buChar char="•"/>
            </a:pPr>
            <a:r>
              <a:rPr lang="en-US" sz="2800">
                <a:latin typeface="+mn-lt"/>
              </a:rPr>
              <a:t>Patrol Officer told D on 3 occasions to turn off his vehicle;</a:t>
            </a:r>
          </a:p>
        </p:txBody>
      </p:sp>
    </p:spTree>
    <p:extLst>
      <p:ext uri="{BB962C8B-B14F-4D97-AF65-F5344CB8AC3E}">
        <p14:creationId xmlns:p14="http://schemas.microsoft.com/office/powerpoint/2010/main" val="15945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76DE0-16B5-F671-B2DB-EF6B45329585}"/>
              </a:ext>
            </a:extLst>
          </p:cNvPr>
          <p:cNvSpPr txBox="1"/>
          <p:nvPr/>
        </p:nvSpPr>
        <p:spPr>
          <a:xfrm>
            <a:off x="190500" y="1371600"/>
            <a:ext cx="4152900" cy="5293757"/>
          </a:xfrm>
          <a:prstGeom prst="rect">
            <a:avLst/>
          </a:prstGeom>
          <a:noFill/>
        </p:spPr>
        <p:txBody>
          <a:bodyPr wrap="square" rtlCol="0">
            <a:spAutoFit/>
          </a:bodyPr>
          <a:lstStyle/>
          <a:p>
            <a:pPr marL="296863" indent="-296863">
              <a:spcAft>
                <a:spcPts val="1200"/>
              </a:spcAft>
              <a:buFont typeface="Arial" panose="020B0604020202020204" pitchFamily="34" charset="0"/>
              <a:buChar char="•"/>
            </a:pPr>
            <a:r>
              <a:rPr lang="en-US" sz="2800" dirty="0">
                <a:latin typeface="+mn-lt"/>
              </a:rPr>
              <a:t>D finally shuts off the truck and Patrol Officer removes D from vehicle;</a:t>
            </a:r>
          </a:p>
          <a:p>
            <a:pPr marL="296863" indent="-296863">
              <a:spcAft>
                <a:spcPts val="1200"/>
              </a:spcAft>
              <a:buFont typeface="Arial" panose="020B0604020202020204" pitchFamily="34" charset="0"/>
              <a:buChar char="•"/>
            </a:pPr>
            <a:r>
              <a:rPr lang="en-US" sz="2800" dirty="0">
                <a:latin typeface="+mn-lt"/>
              </a:rPr>
              <a:t>No Handcuffs;</a:t>
            </a:r>
          </a:p>
          <a:p>
            <a:pPr marL="296863" indent="-296863">
              <a:spcAft>
                <a:spcPts val="1200"/>
              </a:spcAft>
              <a:buFont typeface="Arial" panose="020B0604020202020204" pitchFamily="34" charset="0"/>
              <a:buChar char="•"/>
            </a:pPr>
            <a:r>
              <a:rPr lang="en-US" sz="2800" dirty="0">
                <a:latin typeface="+mn-lt"/>
              </a:rPr>
              <a:t>D waits in the backseat of the patrol car for </a:t>
            </a:r>
            <a:r>
              <a:rPr lang="en-US" sz="2800" b="1" dirty="0">
                <a:latin typeface="+mn-lt"/>
              </a:rPr>
              <a:t>12–18 minutes </a:t>
            </a:r>
            <a:r>
              <a:rPr lang="en-US" sz="2800" dirty="0">
                <a:latin typeface="+mn-lt"/>
              </a:rPr>
              <a:t>before interrogation;</a:t>
            </a:r>
          </a:p>
          <a:p>
            <a:pPr marL="296863" indent="-296863">
              <a:spcAft>
                <a:spcPts val="1200"/>
              </a:spcAft>
              <a:buFont typeface="Arial" panose="020B0604020202020204" pitchFamily="34" charset="0"/>
              <a:buChar char="•"/>
            </a:pPr>
            <a:r>
              <a:rPr lang="en-US" sz="2800" dirty="0">
                <a:latin typeface="+mn-lt"/>
              </a:rPr>
              <a:t>Patrol car locked and D could not leave;</a:t>
            </a:r>
            <a:r>
              <a:rPr lang="en-US" sz="2800" baseline="30000" dirty="0">
                <a:latin typeface="+mn-lt"/>
              </a:rPr>
              <a:t>1</a:t>
            </a:r>
          </a:p>
        </p:txBody>
      </p:sp>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Saenz</a:t>
            </a:r>
            <a:endParaRPr lang="en-US" dirty="0">
              <a:solidFill>
                <a:schemeClr val="bg2"/>
              </a:solidFill>
            </a:endParaRPr>
          </a:p>
        </p:txBody>
      </p:sp>
      <p:sp>
        <p:nvSpPr>
          <p:cNvPr id="2" name="TextBox 1">
            <a:extLst>
              <a:ext uri="{FF2B5EF4-FFF2-40B4-BE49-F238E27FC236}">
                <a16:creationId xmlns:a16="http://schemas.microsoft.com/office/drawing/2014/main" id="{EFD16A76-A149-F3D7-6874-2417F8B198D3}"/>
              </a:ext>
            </a:extLst>
          </p:cNvPr>
          <p:cNvSpPr txBox="1"/>
          <p:nvPr/>
        </p:nvSpPr>
        <p:spPr>
          <a:xfrm>
            <a:off x="4572001" y="1371600"/>
            <a:ext cx="4381500" cy="5324535"/>
          </a:xfrm>
          <a:prstGeom prst="rect">
            <a:avLst/>
          </a:prstGeom>
          <a:noFill/>
        </p:spPr>
        <p:txBody>
          <a:bodyPr wrap="square" rtlCol="0">
            <a:spAutoFit/>
          </a:bodyPr>
          <a:lstStyle/>
          <a:p>
            <a:pPr>
              <a:spcAft>
                <a:spcPts val="1200"/>
              </a:spcAft>
            </a:pPr>
            <a:r>
              <a:rPr lang="en-US" sz="2800" dirty="0">
                <a:latin typeface="+mn-lt"/>
              </a:rPr>
              <a:t>No Miranda Warnings Officer asked D: </a:t>
            </a:r>
          </a:p>
          <a:p>
            <a:pPr marL="525463" indent="-282575">
              <a:spcAft>
                <a:spcPts val="1200"/>
              </a:spcAft>
              <a:buFont typeface="Arial" panose="020B0604020202020204" pitchFamily="34" charset="0"/>
              <a:buChar char="•"/>
            </a:pPr>
            <a:r>
              <a:rPr lang="en-US" sz="2600" dirty="0">
                <a:latin typeface="+mn-lt"/>
              </a:rPr>
              <a:t>where he had been, </a:t>
            </a:r>
          </a:p>
          <a:p>
            <a:pPr marL="525463" indent="-282575">
              <a:spcAft>
                <a:spcPts val="1200"/>
              </a:spcAft>
              <a:buFont typeface="Arial" panose="020B0604020202020204" pitchFamily="34" charset="0"/>
              <a:buChar char="•"/>
            </a:pPr>
            <a:r>
              <a:rPr lang="en-US" sz="2600" dirty="0">
                <a:latin typeface="+mn-lt"/>
              </a:rPr>
              <a:t>how he arrived at the Whataburger, </a:t>
            </a:r>
          </a:p>
          <a:p>
            <a:pPr marL="525463" indent="-282575">
              <a:spcAft>
                <a:spcPts val="1200"/>
              </a:spcAft>
              <a:buFont typeface="Arial" panose="020B0604020202020204" pitchFamily="34" charset="0"/>
              <a:buChar char="•"/>
            </a:pPr>
            <a:r>
              <a:rPr lang="en-US" sz="2600" dirty="0">
                <a:latin typeface="+mn-lt"/>
              </a:rPr>
              <a:t>how much alcohol he had been consuming, </a:t>
            </a:r>
          </a:p>
          <a:p>
            <a:pPr marL="525463" indent="-282575">
              <a:spcAft>
                <a:spcPts val="1200"/>
              </a:spcAft>
              <a:buFont typeface="Arial" panose="020B0604020202020204" pitchFamily="34" charset="0"/>
              <a:buChar char="•"/>
            </a:pPr>
            <a:r>
              <a:rPr lang="en-US" sz="2600" dirty="0">
                <a:latin typeface="+mn-lt"/>
              </a:rPr>
              <a:t>where he was consuming alcohol, and </a:t>
            </a:r>
          </a:p>
          <a:p>
            <a:pPr marL="525463" indent="-282575">
              <a:spcAft>
                <a:spcPts val="1200"/>
              </a:spcAft>
              <a:buFont typeface="Arial" panose="020B0604020202020204" pitchFamily="34" charset="0"/>
              <a:buChar char="•"/>
            </a:pPr>
            <a:r>
              <a:rPr lang="en-US" sz="2600" dirty="0">
                <a:latin typeface="+mn-lt"/>
              </a:rPr>
              <a:t>how long he had been drinking.  </a:t>
            </a:r>
          </a:p>
        </p:txBody>
      </p:sp>
    </p:spTree>
    <p:extLst>
      <p:ext uri="{BB962C8B-B14F-4D97-AF65-F5344CB8AC3E}">
        <p14:creationId xmlns:p14="http://schemas.microsoft.com/office/powerpoint/2010/main" val="330484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Saenz</a:t>
            </a:r>
            <a:endParaRPr lang="en-US" dirty="0">
              <a:solidFill>
                <a:schemeClr val="bg2"/>
              </a:solidFill>
            </a:endParaRPr>
          </a:p>
        </p:txBody>
      </p:sp>
      <p:sp>
        <p:nvSpPr>
          <p:cNvPr id="5" name="TextBox 4">
            <a:extLst>
              <a:ext uri="{FF2B5EF4-FFF2-40B4-BE49-F238E27FC236}">
                <a16:creationId xmlns:a16="http://schemas.microsoft.com/office/drawing/2014/main" id="{4FC76DE0-16B5-F671-B2DB-EF6B45329585}"/>
              </a:ext>
            </a:extLst>
          </p:cNvPr>
          <p:cNvSpPr txBox="1"/>
          <p:nvPr/>
        </p:nvSpPr>
        <p:spPr>
          <a:xfrm>
            <a:off x="216140" y="2731681"/>
            <a:ext cx="4279660" cy="1754326"/>
          </a:xfrm>
          <a:prstGeom prst="rect">
            <a:avLst/>
          </a:prstGeom>
          <a:noFill/>
        </p:spPr>
        <p:txBody>
          <a:bodyPr wrap="square" rtlCol="0">
            <a:spAutoFit/>
          </a:bodyPr>
          <a:lstStyle/>
          <a:p>
            <a:pPr marL="296863" indent="-296863">
              <a:spcAft>
                <a:spcPts val="1200"/>
              </a:spcAft>
              <a:buFont typeface="Arial" panose="020B0604020202020204" pitchFamily="34" charset="0"/>
              <a:buChar char="•"/>
            </a:pPr>
            <a:r>
              <a:rPr lang="en-US" sz="3600" dirty="0">
                <a:solidFill>
                  <a:srgbClr val="FF0000"/>
                </a:solidFill>
                <a:latin typeface="+mn-lt"/>
              </a:rPr>
              <a:t>D responds that he had six beers in four hours</a:t>
            </a:r>
            <a:r>
              <a:rPr lang="en-US" sz="3600" dirty="0">
                <a:latin typeface="+mn-lt"/>
              </a:rPr>
              <a:t>.</a:t>
            </a:r>
            <a:r>
              <a:rPr lang="en-US" sz="2800" baseline="30000" dirty="0">
                <a:latin typeface="+mn-lt"/>
              </a:rPr>
              <a:t>1</a:t>
            </a:r>
            <a:r>
              <a:rPr lang="en-US" sz="2800" dirty="0">
                <a:latin typeface="+mn-lt"/>
              </a:rPr>
              <a:t> </a:t>
            </a:r>
          </a:p>
        </p:txBody>
      </p:sp>
      <p:sp>
        <p:nvSpPr>
          <p:cNvPr id="2" name="TextBox 1">
            <a:extLst>
              <a:ext uri="{FF2B5EF4-FFF2-40B4-BE49-F238E27FC236}">
                <a16:creationId xmlns:a16="http://schemas.microsoft.com/office/drawing/2014/main" id="{EFD16A76-A149-F3D7-6874-2417F8B198D3}"/>
              </a:ext>
            </a:extLst>
          </p:cNvPr>
          <p:cNvSpPr txBox="1"/>
          <p:nvPr/>
        </p:nvSpPr>
        <p:spPr>
          <a:xfrm>
            <a:off x="4495800" y="1371600"/>
            <a:ext cx="4089159" cy="4278094"/>
          </a:xfrm>
          <a:prstGeom prst="rect">
            <a:avLst/>
          </a:prstGeom>
          <a:noFill/>
        </p:spPr>
        <p:txBody>
          <a:bodyPr wrap="square" rtlCol="0">
            <a:spAutoFit/>
          </a:bodyPr>
          <a:lstStyle/>
          <a:p>
            <a:pPr>
              <a:spcAft>
                <a:spcPts val="1200"/>
              </a:spcAft>
            </a:pPr>
            <a:r>
              <a:rPr lang="en-US" sz="2800" dirty="0">
                <a:latin typeface="+mn-lt"/>
              </a:rPr>
              <a:t>COURT:</a:t>
            </a:r>
          </a:p>
          <a:p>
            <a:pPr marL="296863" indent="-296863">
              <a:spcAft>
                <a:spcPts val="1200"/>
              </a:spcAft>
              <a:buFont typeface="Arial" panose="020B0604020202020204" pitchFamily="34" charset="0"/>
              <a:buChar char="•"/>
            </a:pPr>
            <a:r>
              <a:rPr lang="en-US" sz="2800" dirty="0">
                <a:latin typeface="+mn-lt"/>
              </a:rPr>
              <a:t>Officers' actions escalated the temporary detention to an arrest. </a:t>
            </a:r>
          </a:p>
          <a:p>
            <a:pPr marL="296863" indent="-296863">
              <a:spcAft>
                <a:spcPts val="1200"/>
              </a:spcAft>
              <a:buFont typeface="Arial" panose="020B0604020202020204" pitchFamily="34" charset="0"/>
              <a:buChar char="•"/>
            </a:pPr>
            <a:r>
              <a:rPr lang="en-US" sz="2800" dirty="0">
                <a:latin typeface="+mn-lt"/>
              </a:rPr>
              <a:t>D was in custody at the time he was placed in the back of the patrol car.</a:t>
            </a:r>
          </a:p>
        </p:txBody>
      </p:sp>
    </p:spTree>
    <p:extLst>
      <p:ext uri="{BB962C8B-B14F-4D97-AF65-F5344CB8AC3E}">
        <p14:creationId xmlns:p14="http://schemas.microsoft.com/office/powerpoint/2010/main" val="262196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Saenz</a:t>
            </a:r>
            <a:endParaRPr lang="en-US" dirty="0">
              <a:solidFill>
                <a:schemeClr val="bg2"/>
              </a:solidFill>
            </a:endParaRPr>
          </a:p>
        </p:txBody>
      </p:sp>
      <p:sp>
        <p:nvSpPr>
          <p:cNvPr id="5" name="TextBox 4">
            <a:extLst>
              <a:ext uri="{FF2B5EF4-FFF2-40B4-BE49-F238E27FC236}">
                <a16:creationId xmlns:a16="http://schemas.microsoft.com/office/drawing/2014/main" id="{4FC76DE0-16B5-F671-B2DB-EF6B45329585}"/>
              </a:ext>
            </a:extLst>
          </p:cNvPr>
          <p:cNvSpPr txBox="1"/>
          <p:nvPr/>
        </p:nvSpPr>
        <p:spPr>
          <a:xfrm>
            <a:off x="190500" y="1371600"/>
            <a:ext cx="4089159" cy="4555093"/>
          </a:xfrm>
          <a:prstGeom prst="rect">
            <a:avLst/>
          </a:prstGeom>
          <a:noFill/>
        </p:spPr>
        <p:txBody>
          <a:bodyPr wrap="square" rtlCol="0">
            <a:spAutoFit/>
          </a:bodyPr>
          <a:lstStyle/>
          <a:p>
            <a:pPr marL="296863" indent="-296863">
              <a:spcAft>
                <a:spcPts val="1200"/>
              </a:spcAft>
              <a:buFont typeface="Arial" panose="020B0604020202020204" pitchFamily="34" charset="0"/>
              <a:buChar char="•"/>
            </a:pPr>
            <a:r>
              <a:rPr lang="en-US" sz="2800" dirty="0">
                <a:latin typeface="+mn-lt"/>
              </a:rPr>
              <a:t>D “was never told that he was not under arrest” </a:t>
            </a:r>
          </a:p>
          <a:p>
            <a:pPr marL="296863" indent="-296863">
              <a:spcAft>
                <a:spcPts val="1200"/>
              </a:spcAft>
              <a:buFont typeface="Arial" panose="020B0604020202020204" pitchFamily="34" charset="0"/>
              <a:buChar char="•"/>
            </a:pPr>
            <a:r>
              <a:rPr lang="en-US" sz="2800" dirty="0">
                <a:latin typeface="+mn-lt"/>
              </a:rPr>
              <a:t>and trial court “did not explicitly find that Saenz was told that the reason he had to wait was so that officers could continue investigating.”</a:t>
            </a:r>
          </a:p>
        </p:txBody>
      </p:sp>
      <p:sp>
        <p:nvSpPr>
          <p:cNvPr id="2" name="TextBox 1">
            <a:extLst>
              <a:ext uri="{FF2B5EF4-FFF2-40B4-BE49-F238E27FC236}">
                <a16:creationId xmlns:a16="http://schemas.microsoft.com/office/drawing/2014/main" id="{EFD16A76-A149-F3D7-6874-2417F8B198D3}"/>
              </a:ext>
            </a:extLst>
          </p:cNvPr>
          <p:cNvSpPr txBox="1"/>
          <p:nvPr/>
        </p:nvSpPr>
        <p:spPr>
          <a:xfrm>
            <a:off x="4673841" y="1371600"/>
            <a:ext cx="4089159" cy="3108543"/>
          </a:xfrm>
          <a:prstGeom prst="rect">
            <a:avLst/>
          </a:prstGeom>
          <a:noFill/>
        </p:spPr>
        <p:txBody>
          <a:bodyPr wrap="square" rtlCol="0">
            <a:spAutoFit/>
          </a:bodyPr>
          <a:lstStyle/>
          <a:p>
            <a:pPr marL="296863" indent="-296863">
              <a:spcAft>
                <a:spcPts val="1200"/>
              </a:spcAft>
              <a:buFont typeface="Arial" panose="020B0604020202020204" pitchFamily="34" charset="0"/>
              <a:buChar char="•"/>
            </a:pPr>
            <a:r>
              <a:rPr lang="en-US" sz="2800">
                <a:latin typeface="+mn-lt"/>
              </a:rPr>
              <a:t>Record was ambiguous as to whether D was told that the reason he had to wait was so that officers could continue investigating.</a:t>
            </a:r>
          </a:p>
        </p:txBody>
      </p:sp>
    </p:spTree>
    <p:extLst>
      <p:ext uri="{BB962C8B-B14F-4D97-AF65-F5344CB8AC3E}">
        <p14:creationId xmlns:p14="http://schemas.microsoft.com/office/powerpoint/2010/main" val="22308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B0045-35F6-D12C-9ED3-9C29FDE799CE}"/>
              </a:ext>
            </a:extLst>
          </p:cNvPr>
          <p:cNvSpPr>
            <a:spLocks noGrp="1"/>
          </p:cNvSpPr>
          <p:nvPr>
            <p:ph type="title"/>
          </p:nvPr>
        </p:nvSpPr>
        <p:spPr>
          <a:xfrm>
            <a:off x="534987" y="228600"/>
            <a:ext cx="7237413" cy="1143000"/>
          </a:xfrm>
        </p:spPr>
        <p:txBody>
          <a:bodyPr/>
          <a:lstStyle/>
          <a:p>
            <a:r>
              <a:rPr kumimoji="1" lang="en-US" sz="2800" i="1" kern="1200" dirty="0">
                <a:solidFill>
                  <a:schemeClr val="bg2"/>
                </a:solidFill>
                <a:effectLst/>
                <a:latin typeface="Arial" panose="020B0604020202020204" pitchFamily="34" charset="0"/>
                <a:ea typeface="ＭＳ Ｐゴシック" panose="020B0600070205080204" pitchFamily="34" charset="-128"/>
                <a:cs typeface="+mn-cs"/>
              </a:rPr>
              <a:t>State v. Saenz</a:t>
            </a:r>
            <a:endParaRPr lang="en-US" dirty="0">
              <a:solidFill>
                <a:schemeClr val="bg2"/>
              </a:solidFill>
            </a:endParaRPr>
          </a:p>
        </p:txBody>
      </p:sp>
      <p:sp>
        <p:nvSpPr>
          <p:cNvPr id="5" name="TextBox 4">
            <a:extLst>
              <a:ext uri="{FF2B5EF4-FFF2-40B4-BE49-F238E27FC236}">
                <a16:creationId xmlns:a16="http://schemas.microsoft.com/office/drawing/2014/main" id="{4FC76DE0-16B5-F671-B2DB-EF6B45329585}"/>
              </a:ext>
            </a:extLst>
          </p:cNvPr>
          <p:cNvSpPr txBox="1"/>
          <p:nvPr/>
        </p:nvSpPr>
        <p:spPr>
          <a:xfrm>
            <a:off x="534987" y="1371600"/>
            <a:ext cx="8074026" cy="2554545"/>
          </a:xfrm>
          <a:prstGeom prst="rect">
            <a:avLst/>
          </a:prstGeom>
          <a:noFill/>
        </p:spPr>
        <p:txBody>
          <a:bodyPr wrap="square" rtlCol="0">
            <a:spAutoFit/>
          </a:bodyPr>
          <a:lstStyle/>
          <a:p>
            <a:pPr>
              <a:spcAft>
                <a:spcPts val="1200"/>
              </a:spcAft>
            </a:pPr>
            <a:r>
              <a:rPr lang="en-US" sz="3200">
                <a:latin typeface="+mn-lt"/>
              </a:rPr>
              <a:t>For the foregoing reasons, the trial court did not abuse its discretion in concluding that D was in custody at the time he made the statements or in suppressing those statements.</a:t>
            </a:r>
          </a:p>
        </p:txBody>
      </p:sp>
    </p:spTree>
    <p:extLst>
      <p:ext uri="{BB962C8B-B14F-4D97-AF65-F5344CB8AC3E}">
        <p14:creationId xmlns:p14="http://schemas.microsoft.com/office/powerpoint/2010/main" val="370668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228600" y="1981200"/>
            <a:ext cx="8686800" cy="1143000"/>
          </a:xfrm>
        </p:spPr>
        <p:txBody>
          <a:bodyPr/>
          <a:lstStyle/>
          <a:p>
            <a:pPr algn="ctr"/>
            <a:r>
              <a:rPr lang="en-US" sz="6200" i="0" u="none" strike="noStrike" baseline="0" dirty="0">
                <a:solidFill>
                  <a:srgbClr val="000000"/>
                </a:solidFill>
                <a:latin typeface="Arial" panose="020B0604020202020204" pitchFamily="34" charset="0"/>
              </a:rPr>
              <a:t>INTERROGATION</a:t>
            </a:r>
            <a:endParaRPr lang="en-US" sz="6200" dirty="0"/>
          </a:p>
        </p:txBody>
      </p:sp>
    </p:spTree>
    <p:extLst>
      <p:ext uri="{BB962C8B-B14F-4D97-AF65-F5344CB8AC3E}">
        <p14:creationId xmlns:p14="http://schemas.microsoft.com/office/powerpoint/2010/main" val="1899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dirty="0">
                <a:solidFill>
                  <a:srgbClr val="212121"/>
                </a:solidFill>
                <a:latin typeface="Arial" panose="020B0604020202020204" pitchFamily="34" charset="0"/>
                <a:ea typeface="ＭＳ Ｐゴシック" panose="020B0600070205080204" pitchFamily="34" charset="-128"/>
              </a:rPr>
              <a:t>Reasonably Likely to Elicit an Incriminating Response.</a:t>
            </a:r>
            <a:endParaRPr lang="en-US" sz="2800" dirty="0">
              <a:effectLst/>
            </a:endParaRPr>
          </a:p>
        </p:txBody>
      </p:sp>
      <p:sp>
        <p:nvSpPr>
          <p:cNvPr id="4" name="TextBox 3">
            <a:extLst>
              <a:ext uri="{FF2B5EF4-FFF2-40B4-BE49-F238E27FC236}">
                <a16:creationId xmlns:a16="http://schemas.microsoft.com/office/drawing/2014/main" id="{F71176E4-0526-D5BC-E9E6-255565D58B44}"/>
              </a:ext>
            </a:extLst>
          </p:cNvPr>
          <p:cNvSpPr txBox="1"/>
          <p:nvPr/>
        </p:nvSpPr>
        <p:spPr>
          <a:xfrm>
            <a:off x="1532792" y="1437730"/>
            <a:ext cx="6078415" cy="1261884"/>
          </a:xfrm>
          <a:prstGeom prst="rect">
            <a:avLst/>
          </a:prstGeom>
          <a:noFill/>
        </p:spPr>
        <p:txBody>
          <a:bodyPr wrap="square" rtlCol="0">
            <a:spAutoFit/>
          </a:bodyPr>
          <a:lstStyle/>
          <a:p>
            <a:pPr>
              <a:spcAft>
                <a:spcPts val="1200"/>
              </a:spcAft>
            </a:pPr>
            <a:r>
              <a:rPr lang="en-US" sz="3200" dirty="0">
                <a:solidFill>
                  <a:srgbClr val="0070C0"/>
                </a:solidFill>
                <a:latin typeface="+mn-lt"/>
              </a:rPr>
              <a:t>Volunteered statements are not barred by the Fifth Amendment. </a:t>
            </a:r>
            <a:r>
              <a:rPr lang="en-US" sz="1200" i="1" dirty="0">
                <a:solidFill>
                  <a:srgbClr val="212121"/>
                </a:solidFill>
                <a:latin typeface="+mn-lt"/>
              </a:rPr>
              <a:t>Miranda v. Arizona</a:t>
            </a:r>
            <a:r>
              <a:rPr lang="en-US" sz="1200" dirty="0">
                <a:solidFill>
                  <a:srgbClr val="212121"/>
                </a:solidFill>
                <a:latin typeface="+mn-lt"/>
              </a:rPr>
              <a:t>, 384 U.S. 436, 478, 86 S. Ct. 1602, 1630, 16 L. Ed. 2d 694 (1966).</a:t>
            </a:r>
          </a:p>
        </p:txBody>
      </p:sp>
      <p:pic>
        <p:nvPicPr>
          <p:cNvPr id="7" name="Picture 6" descr="A person in handcuffs on their hands&#10;&#10;Description automatically generated">
            <a:extLst>
              <a:ext uri="{FF2B5EF4-FFF2-40B4-BE49-F238E27FC236}">
                <a16:creationId xmlns:a16="http://schemas.microsoft.com/office/drawing/2014/main" id="{AFB50268-D3ED-F24F-C7E8-1A95896A28EC}"/>
              </a:ext>
            </a:extLst>
          </p:cNvPr>
          <p:cNvPicPr>
            <a:picLocks noChangeAspect="1"/>
          </p:cNvPicPr>
          <p:nvPr/>
        </p:nvPicPr>
        <p:blipFill>
          <a:blip r:embed="rId3"/>
          <a:stretch>
            <a:fillRect/>
          </a:stretch>
        </p:blipFill>
        <p:spPr>
          <a:xfrm>
            <a:off x="1863968" y="2953313"/>
            <a:ext cx="5416062" cy="3610708"/>
          </a:xfrm>
          <a:prstGeom prst="rect">
            <a:avLst/>
          </a:prstGeom>
        </p:spPr>
      </p:pic>
    </p:spTree>
    <p:extLst>
      <p:ext uri="{BB962C8B-B14F-4D97-AF65-F5344CB8AC3E}">
        <p14:creationId xmlns:p14="http://schemas.microsoft.com/office/powerpoint/2010/main" val="415103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7" name="Picture 6" descr="A person walking on a crosswalk&#10;&#10;Description automatically generated">
            <a:extLst>
              <a:ext uri="{FF2B5EF4-FFF2-40B4-BE49-F238E27FC236}">
                <a16:creationId xmlns:a16="http://schemas.microsoft.com/office/drawing/2014/main" id="{B1AFC6ED-F413-B780-7666-476834FB1826}"/>
              </a:ext>
            </a:extLst>
          </p:cNvPr>
          <p:cNvPicPr>
            <a:picLocks noChangeAspect="1"/>
          </p:cNvPicPr>
          <p:nvPr/>
        </p:nvPicPr>
        <p:blipFill>
          <a:blip r:embed="rId3"/>
          <a:stretch>
            <a:fillRect/>
          </a:stretch>
        </p:blipFill>
        <p:spPr>
          <a:xfrm>
            <a:off x="-1143000" y="0"/>
            <a:ext cx="10287000" cy="6858001"/>
          </a:xfrm>
          <a:prstGeom prst="rect">
            <a:avLst/>
          </a:prstGeom>
        </p:spPr>
      </p:pic>
    </p:spTree>
    <p:extLst>
      <p:ext uri="{BB962C8B-B14F-4D97-AF65-F5344CB8AC3E}">
        <p14:creationId xmlns:p14="http://schemas.microsoft.com/office/powerpoint/2010/main" val="31337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584841"/>
            <a:ext cx="8077200" cy="4862870"/>
          </a:xfrm>
          <a:prstGeom prst="rect">
            <a:avLst/>
          </a:prstGeom>
          <a:noFill/>
        </p:spPr>
        <p:txBody>
          <a:bodyPr wrap="square" rtlCol="0">
            <a:spAutoFit/>
          </a:bodyPr>
          <a:lstStyle/>
          <a:p>
            <a:pPr>
              <a:spcAft>
                <a:spcPts val="0"/>
              </a:spcAft>
            </a:pPr>
            <a:r>
              <a:rPr lang="en-US" sz="2800" i="1" dirty="0">
                <a:solidFill>
                  <a:srgbClr val="212121"/>
                </a:solidFill>
                <a:latin typeface="+mn-lt"/>
              </a:rPr>
              <a:t>Miranda</a:t>
            </a:r>
            <a:r>
              <a:rPr lang="en-US" sz="2800" dirty="0">
                <a:solidFill>
                  <a:srgbClr val="212121"/>
                </a:solidFill>
                <a:latin typeface="+mn-lt"/>
              </a:rPr>
              <a:t> comes into play whenever a person in custody is subjected to either —</a:t>
            </a:r>
          </a:p>
          <a:p>
            <a:pPr>
              <a:spcAft>
                <a:spcPts val="0"/>
              </a:spcAft>
            </a:pPr>
            <a:endParaRPr lang="en-US" sz="2800" dirty="0">
              <a:solidFill>
                <a:srgbClr val="212121"/>
              </a:solidFill>
              <a:latin typeface="+mn-lt"/>
            </a:endParaRPr>
          </a:p>
          <a:p>
            <a:pPr algn="ctr">
              <a:spcAft>
                <a:spcPts val="0"/>
              </a:spcAft>
            </a:pPr>
            <a:r>
              <a:rPr lang="en-US" sz="3200" b="1" dirty="0">
                <a:solidFill>
                  <a:srgbClr val="0070C0"/>
                </a:solidFill>
                <a:latin typeface="+mn-lt"/>
              </a:rPr>
              <a:t>Express Questioning</a:t>
            </a:r>
            <a:r>
              <a:rPr lang="en-US" sz="3200" dirty="0">
                <a:solidFill>
                  <a:srgbClr val="0070C0"/>
                </a:solidFill>
                <a:latin typeface="+mn-lt"/>
              </a:rPr>
              <a:t> or</a:t>
            </a:r>
          </a:p>
          <a:p>
            <a:pPr algn="ctr">
              <a:spcAft>
                <a:spcPts val="6000"/>
              </a:spcAft>
            </a:pPr>
            <a:r>
              <a:rPr lang="en-US" sz="3200" dirty="0">
                <a:solidFill>
                  <a:srgbClr val="0070C0"/>
                </a:solidFill>
                <a:latin typeface="+mn-lt"/>
              </a:rPr>
              <a:t>its </a:t>
            </a:r>
            <a:r>
              <a:rPr lang="en-US" sz="3200" b="1" dirty="0">
                <a:solidFill>
                  <a:srgbClr val="0070C0"/>
                </a:solidFill>
                <a:latin typeface="+mn-lt"/>
              </a:rPr>
              <a:t>Functional Equivalent</a:t>
            </a:r>
            <a:r>
              <a:rPr lang="en-US" sz="3200" dirty="0">
                <a:solidFill>
                  <a:srgbClr val="0070C0"/>
                </a:solidFill>
                <a:latin typeface="+mn-lt"/>
              </a:rPr>
              <a:t>. </a:t>
            </a:r>
          </a:p>
          <a:p>
            <a:pPr>
              <a:spcAft>
                <a:spcPts val="1200"/>
              </a:spcAft>
            </a:pPr>
            <a:r>
              <a:rPr lang="en-US" sz="2800" dirty="0">
                <a:solidFill>
                  <a:srgbClr val="212121"/>
                </a:solidFill>
                <a:latin typeface="+mn-lt"/>
              </a:rPr>
              <a:t>“Interrogation” refers to any </a:t>
            </a:r>
            <a:r>
              <a:rPr lang="en-US" sz="2800" b="1" dirty="0">
                <a:solidFill>
                  <a:srgbClr val="212121"/>
                </a:solidFill>
                <a:latin typeface="+mn-lt"/>
              </a:rPr>
              <a:t>words or actions that the police should know are reasonably likely to elicit an incriminating response from the suspect</a:t>
            </a:r>
            <a:r>
              <a:rPr lang="en-US" sz="2800" dirty="0">
                <a:solidFill>
                  <a:srgbClr val="212121"/>
                </a:solidFill>
                <a:latin typeface="+mn-lt"/>
              </a:rPr>
              <a:t>.</a:t>
            </a:r>
            <a:r>
              <a:rPr lang="en-US" sz="2800" baseline="30000" dirty="0">
                <a:solidFill>
                  <a:srgbClr val="212121"/>
                </a:solidFill>
                <a:latin typeface="+mn-lt"/>
              </a:rPr>
              <a:t>1</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dirty="0">
                <a:solidFill>
                  <a:srgbClr val="212121"/>
                </a:solidFill>
                <a:latin typeface="Arial" panose="020B0604020202020204" pitchFamily="34" charset="0"/>
                <a:ea typeface="ＭＳ Ｐゴシック" panose="020B0600070205080204" pitchFamily="34" charset="-128"/>
              </a:rPr>
              <a:t>Reasonably Likely to Elicit an Incriminating Response.</a:t>
            </a:r>
            <a:endParaRPr lang="en-US" sz="2800" dirty="0">
              <a:effectLst/>
            </a:endParaRPr>
          </a:p>
        </p:txBody>
      </p:sp>
      <p:pic>
        <p:nvPicPr>
          <p:cNvPr id="7" name="Picture 6" descr="A person smoking a cigarette&#10;&#10;Description automatically generated">
            <a:extLst>
              <a:ext uri="{FF2B5EF4-FFF2-40B4-BE49-F238E27FC236}">
                <a16:creationId xmlns:a16="http://schemas.microsoft.com/office/drawing/2014/main" id="{28DA9199-65F4-35B2-8669-6AE4AFEC7460}"/>
              </a:ext>
            </a:extLst>
          </p:cNvPr>
          <p:cNvPicPr>
            <a:picLocks noChangeAspect="1"/>
          </p:cNvPicPr>
          <p:nvPr/>
        </p:nvPicPr>
        <p:blipFill rotWithShape="1">
          <a:blip r:embed="rId3"/>
          <a:srcRect r="7327"/>
          <a:stretch/>
        </p:blipFill>
        <p:spPr>
          <a:xfrm>
            <a:off x="533400" y="6858000"/>
            <a:ext cx="7803413" cy="2834640"/>
          </a:xfrm>
          <a:prstGeom prst="rect">
            <a:avLst/>
          </a:prstGeom>
        </p:spPr>
      </p:pic>
    </p:spTree>
    <p:extLst>
      <p:ext uri="{BB962C8B-B14F-4D97-AF65-F5344CB8AC3E}">
        <p14:creationId xmlns:p14="http://schemas.microsoft.com/office/powerpoint/2010/main" val="33940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left)">
                                      <p:cBhvr>
                                        <p:cTn id="11" dur="1000"/>
                                        <p:tgtEl>
                                          <p:spTgt spid="4">
                                            <p:txEl>
                                              <p:pRg st="2" end="2"/>
                                            </p:txEl>
                                          </p:spTgt>
                                        </p:tgtEl>
                                      </p:cBhvr>
                                    </p:animEffect>
                                  </p:childTnLst>
                                </p:cTn>
                              </p:par>
                              <p:par>
                                <p:cTn id="12" presetID="6" presetClass="emph" presetSubtype="0" fill="hold" nodeType="withEffect">
                                  <p:stCondLst>
                                    <p:cond delay="0"/>
                                  </p:stCondLst>
                                  <p:childTnLst>
                                    <p:animScale>
                                      <p:cBhvr>
                                        <p:cTn id="13" dur="2000" fill="hold"/>
                                        <p:tgtEl>
                                          <p:spTgt spid="4">
                                            <p:txEl>
                                              <p:pRg st="2" end="2"/>
                                            </p:txEl>
                                          </p:spTgt>
                                        </p:tgtEl>
                                      </p:cBhvr>
                                      <p:by x="120000" y="120000"/>
                                    </p:animScale>
                                  </p:childTnLst>
                                </p:cTn>
                              </p:par>
                              <p:par>
                                <p:cTn id="14" presetID="22" presetClass="entr" presetSubtype="8"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1500"/>
                                        <p:tgtEl>
                                          <p:spTgt spid="4">
                                            <p:txEl>
                                              <p:pRg st="3" end="3"/>
                                            </p:txEl>
                                          </p:spTgt>
                                        </p:tgtEl>
                                      </p:cBhvr>
                                    </p:animEffect>
                                  </p:childTnLst>
                                </p:cTn>
                              </p:par>
                              <p:par>
                                <p:cTn id="17" presetID="6" presetClass="emph" presetSubtype="0" fill="hold" nodeType="withEffect">
                                  <p:stCondLst>
                                    <p:cond delay="0"/>
                                  </p:stCondLst>
                                  <p:childTnLst>
                                    <p:animScale>
                                      <p:cBhvr>
                                        <p:cTn id="18" dur="2000" fill="hold"/>
                                        <p:tgtEl>
                                          <p:spTgt spid="4">
                                            <p:txEl>
                                              <p:pRg st="3" end="3"/>
                                            </p:txEl>
                                          </p:spTgt>
                                        </p:tgtEl>
                                      </p:cBhvr>
                                      <p:by x="120000" y="12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64" presetClass="path" presetSubtype="0" fill="hold" nodeType="withEffect">
                                  <p:stCondLst>
                                    <p:cond delay="0"/>
                                  </p:stCondLst>
                                  <p:childTnLst>
                                    <p:animMotion origin="layout" path="M 0.00017 -0.0199 L 0.00017 -0.79791 " pathEditMode="relative" rAng="0" ptsTypes="AA">
                                      <p:cBhvr>
                                        <p:cTn id="24" dur="500" fill="hold"/>
                                        <p:tgtEl>
                                          <p:spTgt spid="7"/>
                                        </p:tgtEl>
                                        <p:attrNameLst>
                                          <p:attrName>ppt_x</p:attrName>
                                          <p:attrName>ppt_y</p:attrName>
                                        </p:attrNameLst>
                                      </p:cBhvr>
                                      <p:rCtr x="0" y="-3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441877"/>
            <a:ext cx="8077200" cy="523220"/>
          </a:xfrm>
          <a:prstGeom prst="rect">
            <a:avLst/>
          </a:prstGeom>
          <a:noFill/>
        </p:spPr>
        <p:txBody>
          <a:bodyPr wrap="square" rtlCol="0">
            <a:spAutoFit/>
          </a:bodyPr>
          <a:lstStyle/>
          <a:p>
            <a:pPr>
              <a:spcAft>
                <a:spcPts val="1200"/>
              </a:spcAft>
            </a:pPr>
            <a:r>
              <a:rPr lang="en-US" sz="2800" dirty="0">
                <a:solidFill>
                  <a:srgbClr val="212121"/>
                </a:solidFill>
                <a:latin typeface="+mn-lt"/>
              </a:rPr>
              <a:t>Not “interrogation.”  </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dirty="0">
                <a:solidFill>
                  <a:srgbClr val="212121"/>
                </a:solidFill>
                <a:latin typeface="Arial" panose="020B0604020202020204" pitchFamily="34" charset="0"/>
                <a:ea typeface="ＭＳ Ｐゴシック" panose="020B0600070205080204" pitchFamily="34" charset="-128"/>
              </a:rPr>
              <a:t>Reasonably Likely to Elicit an Incriminating Response.</a:t>
            </a:r>
            <a:endParaRPr lang="en-US" sz="2800" dirty="0">
              <a:effectLst/>
            </a:endParaRPr>
          </a:p>
        </p:txBody>
      </p:sp>
      <p:sp>
        <p:nvSpPr>
          <p:cNvPr id="2" name="TextBox 1">
            <a:extLst>
              <a:ext uri="{FF2B5EF4-FFF2-40B4-BE49-F238E27FC236}">
                <a16:creationId xmlns:a16="http://schemas.microsoft.com/office/drawing/2014/main" id="{A8B0A259-1EA4-41FD-8BA6-0CE7E70DBC15}"/>
              </a:ext>
            </a:extLst>
          </p:cNvPr>
          <p:cNvSpPr txBox="1"/>
          <p:nvPr/>
        </p:nvSpPr>
        <p:spPr>
          <a:xfrm>
            <a:off x="533400" y="2621453"/>
            <a:ext cx="4148328" cy="3416320"/>
          </a:xfrm>
          <a:prstGeom prst="rect">
            <a:avLst/>
          </a:prstGeom>
          <a:noFill/>
        </p:spPr>
        <p:txBody>
          <a:bodyPr wrap="square" rtlCol="0">
            <a:spAutoFit/>
          </a:bodyPr>
          <a:lstStyle/>
          <a:p>
            <a:pPr>
              <a:spcAft>
                <a:spcPts val="1200"/>
              </a:spcAft>
            </a:pPr>
            <a:r>
              <a:rPr lang="en-US" sz="2800" dirty="0">
                <a:latin typeface="+mn-lt"/>
              </a:rPr>
              <a:t>Routine inquiries, </a:t>
            </a:r>
          </a:p>
          <a:p>
            <a:pPr>
              <a:spcAft>
                <a:spcPts val="1200"/>
              </a:spcAft>
            </a:pPr>
            <a:r>
              <a:rPr lang="en-US" sz="2800" dirty="0">
                <a:latin typeface="+mn-lt"/>
              </a:rPr>
              <a:t>Questions incident to booking, </a:t>
            </a:r>
          </a:p>
          <a:p>
            <a:pPr>
              <a:spcAft>
                <a:spcPts val="1200"/>
              </a:spcAft>
            </a:pPr>
            <a:r>
              <a:rPr lang="en-US" sz="2800" dirty="0">
                <a:latin typeface="+mn-lt"/>
              </a:rPr>
              <a:t>Broad general questions such as “what happened” upon arrival at the scene of a crime, </a:t>
            </a:r>
          </a:p>
        </p:txBody>
      </p:sp>
      <p:sp>
        <p:nvSpPr>
          <p:cNvPr id="3" name="TextBox 2">
            <a:extLst>
              <a:ext uri="{FF2B5EF4-FFF2-40B4-BE49-F238E27FC236}">
                <a16:creationId xmlns:a16="http://schemas.microsoft.com/office/drawing/2014/main" id="{E8ACC5CA-EEF2-5969-D200-479C6A2EFC59}"/>
              </a:ext>
            </a:extLst>
          </p:cNvPr>
          <p:cNvSpPr txBox="1"/>
          <p:nvPr/>
        </p:nvSpPr>
        <p:spPr>
          <a:xfrm>
            <a:off x="4800600" y="2627549"/>
            <a:ext cx="4148328" cy="3108543"/>
          </a:xfrm>
          <a:prstGeom prst="rect">
            <a:avLst/>
          </a:prstGeom>
          <a:noFill/>
        </p:spPr>
        <p:txBody>
          <a:bodyPr wrap="square" rtlCol="0">
            <a:spAutoFit/>
          </a:bodyPr>
          <a:lstStyle/>
          <a:p>
            <a:r>
              <a:rPr lang="en-US" sz="2800">
                <a:latin typeface="+mn-lt"/>
              </a:rPr>
              <a:t>Questions mandated by public safety concerns e.g. “where did you hide the weapon” when the weapon has just been hidden in the immediate vicinity.</a:t>
            </a:r>
            <a:r>
              <a:rPr lang="en-US" sz="2800" baseline="30000">
                <a:latin typeface="+mn-lt"/>
              </a:rPr>
              <a:t>1</a:t>
            </a:r>
          </a:p>
        </p:txBody>
      </p:sp>
    </p:spTree>
    <p:extLst>
      <p:ext uri="{BB962C8B-B14F-4D97-AF65-F5344CB8AC3E}">
        <p14:creationId xmlns:p14="http://schemas.microsoft.com/office/powerpoint/2010/main" val="40508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457200" y="2584877"/>
            <a:ext cx="8077200" cy="3600986"/>
          </a:xfrm>
          <a:prstGeom prst="rect">
            <a:avLst/>
          </a:prstGeom>
          <a:noFill/>
        </p:spPr>
        <p:txBody>
          <a:bodyPr wrap="square" rtlCol="0">
            <a:spAutoFit/>
          </a:bodyPr>
          <a:lstStyle/>
          <a:p>
            <a:pPr>
              <a:spcAft>
                <a:spcPts val="2400"/>
              </a:spcAft>
            </a:pPr>
            <a:r>
              <a:rPr lang="en-US" sz="2800" dirty="0">
                <a:solidFill>
                  <a:srgbClr val="212121"/>
                </a:solidFill>
                <a:latin typeface="+mn-lt"/>
              </a:rPr>
              <a:t>Asking a suspect —</a:t>
            </a:r>
          </a:p>
          <a:p>
            <a:pPr marL="458788">
              <a:spcAft>
                <a:spcPts val="2400"/>
              </a:spcAft>
            </a:pPr>
            <a:r>
              <a:rPr lang="en-US" sz="2800" dirty="0">
                <a:solidFill>
                  <a:srgbClr val="212121"/>
                </a:solidFill>
                <a:latin typeface="+mn-lt"/>
              </a:rPr>
              <a:t>Whether he will take a blood alcohol test or repeatedly asking a suspect to give a breath sample.</a:t>
            </a:r>
            <a:r>
              <a:rPr lang="en-US" sz="2800" baseline="30000" dirty="0">
                <a:solidFill>
                  <a:srgbClr val="212121"/>
                </a:solidFill>
                <a:latin typeface="+mn-lt"/>
              </a:rPr>
              <a:t>1</a:t>
            </a:r>
          </a:p>
          <a:p>
            <a:pPr marL="458788">
              <a:spcAft>
                <a:spcPts val="2400"/>
              </a:spcAft>
            </a:pPr>
            <a:r>
              <a:rPr lang="en-US" sz="2800" dirty="0">
                <a:solidFill>
                  <a:srgbClr val="212121"/>
                </a:solidFill>
                <a:latin typeface="+mn-lt"/>
              </a:rPr>
              <a:t>“Where are you going?”</a:t>
            </a:r>
            <a:r>
              <a:rPr lang="en-US" sz="2800" baseline="30000" dirty="0">
                <a:solidFill>
                  <a:srgbClr val="212121"/>
                </a:solidFill>
                <a:latin typeface="+mn-lt"/>
              </a:rPr>
              <a:t>2</a:t>
            </a:r>
          </a:p>
          <a:p>
            <a:pPr marL="458788">
              <a:spcAft>
                <a:spcPts val="2400"/>
              </a:spcAft>
            </a:pPr>
            <a:r>
              <a:rPr lang="en-US" sz="2800" dirty="0">
                <a:solidFill>
                  <a:srgbClr val="212121"/>
                </a:solidFill>
                <a:latin typeface="+mn-lt"/>
              </a:rPr>
              <a:t>Where’s the murder weapon.</a:t>
            </a:r>
            <a:r>
              <a:rPr lang="en-US" sz="2800" baseline="30000" dirty="0">
                <a:solidFill>
                  <a:srgbClr val="212121"/>
                </a:solidFill>
                <a:latin typeface="+mn-lt"/>
              </a:rPr>
              <a:t>3</a:t>
            </a:r>
            <a:r>
              <a:rPr lang="en-US" sz="2800" dirty="0">
                <a:solidFill>
                  <a:srgbClr val="212121"/>
                </a:solidFill>
                <a:latin typeface="+mn-lt"/>
              </a:rPr>
              <a:t> </a:t>
            </a:r>
            <a:endParaRPr lang="en-US" sz="1200" dirty="0">
              <a:solidFill>
                <a:srgbClr val="212121"/>
              </a:solidFill>
              <a:latin typeface="+mn-lt"/>
            </a:endParaRP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lnSpc>
                <a:spcPct val="100000"/>
              </a:lnSpc>
            </a:pPr>
            <a:r>
              <a:rPr kumimoji="1" lang="en-US" sz="2800" kern="1200" dirty="0">
                <a:solidFill>
                  <a:srgbClr val="212121"/>
                </a:solidFill>
                <a:latin typeface="Arial" panose="020B0604020202020204" pitchFamily="34" charset="0"/>
                <a:ea typeface="ＭＳ Ｐゴシック" panose="020B0600070205080204" pitchFamily="34" charset="-128"/>
                <a:cs typeface="+mn-cs"/>
              </a:rPr>
              <a:t>Reasonably Likely to Elicit an Incriminating Response.</a:t>
            </a:r>
            <a:endParaRPr lang="en-US" sz="2800" dirty="0">
              <a:effectLst/>
            </a:endParaRPr>
          </a:p>
        </p:txBody>
      </p:sp>
      <p:sp>
        <p:nvSpPr>
          <p:cNvPr id="3" name="TextBox 2">
            <a:extLst>
              <a:ext uri="{FF2B5EF4-FFF2-40B4-BE49-F238E27FC236}">
                <a16:creationId xmlns:a16="http://schemas.microsoft.com/office/drawing/2014/main" id="{F7AE0A31-FA62-92FD-6216-2FF9735D0318}"/>
              </a:ext>
            </a:extLst>
          </p:cNvPr>
          <p:cNvSpPr txBox="1"/>
          <p:nvPr/>
        </p:nvSpPr>
        <p:spPr>
          <a:xfrm>
            <a:off x="533400" y="1441877"/>
            <a:ext cx="8077200" cy="523220"/>
          </a:xfrm>
          <a:prstGeom prst="rect">
            <a:avLst/>
          </a:prstGeom>
          <a:noFill/>
        </p:spPr>
        <p:txBody>
          <a:bodyPr wrap="square" rtlCol="0">
            <a:spAutoFit/>
          </a:bodyPr>
          <a:lstStyle/>
          <a:p>
            <a:pPr>
              <a:spcAft>
                <a:spcPts val="1200"/>
              </a:spcAft>
            </a:pPr>
            <a:r>
              <a:rPr lang="en-US" sz="2800" dirty="0">
                <a:solidFill>
                  <a:srgbClr val="212121"/>
                </a:solidFill>
                <a:latin typeface="+mn-lt"/>
              </a:rPr>
              <a:t>Not “interrogation.”  </a:t>
            </a:r>
          </a:p>
        </p:txBody>
      </p:sp>
    </p:spTree>
    <p:extLst>
      <p:ext uri="{BB962C8B-B14F-4D97-AF65-F5344CB8AC3E}">
        <p14:creationId xmlns:p14="http://schemas.microsoft.com/office/powerpoint/2010/main" val="35465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2847975"/>
            <a:ext cx="8077200" cy="1754326"/>
          </a:xfrm>
          <a:prstGeom prst="rect">
            <a:avLst/>
          </a:prstGeom>
          <a:noFill/>
        </p:spPr>
        <p:txBody>
          <a:bodyPr wrap="square" rtlCol="0">
            <a:spAutoFit/>
          </a:bodyPr>
          <a:lstStyle/>
          <a:p>
            <a:pPr>
              <a:spcAft>
                <a:spcPts val="2400"/>
              </a:spcAft>
            </a:pPr>
            <a:r>
              <a:rPr lang="en-US" sz="3600" dirty="0">
                <a:solidFill>
                  <a:srgbClr val="212121"/>
                </a:solidFill>
                <a:latin typeface="+mn-lt"/>
              </a:rPr>
              <a:t>Article 38.22 does not apply to non-law enforcement personnel who are not state agents.</a:t>
            </a:r>
            <a:r>
              <a:rPr lang="en-US" sz="2800" baseline="30000" dirty="0">
                <a:solidFill>
                  <a:srgbClr val="212121"/>
                </a:solidFill>
                <a:latin typeface="+mn-lt"/>
              </a:rPr>
              <a:t>1</a:t>
            </a:r>
            <a:endParaRPr lang="en-US" sz="1200" dirty="0">
              <a:solidFill>
                <a:srgbClr val="212121"/>
              </a:solidFill>
              <a:latin typeface="+mn-lt"/>
            </a:endParaRP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official law enforcement interrogation</a:t>
            </a:r>
            <a:endParaRPr lang="en-US" sz="2800" cap="all" dirty="0">
              <a:effectLst/>
            </a:endParaRPr>
          </a:p>
        </p:txBody>
      </p:sp>
    </p:spTree>
    <p:extLst>
      <p:ext uri="{BB962C8B-B14F-4D97-AF65-F5344CB8AC3E}">
        <p14:creationId xmlns:p14="http://schemas.microsoft.com/office/powerpoint/2010/main" val="16328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381000" y="1896979"/>
            <a:ext cx="8077200" cy="3847207"/>
          </a:xfrm>
          <a:prstGeom prst="rect">
            <a:avLst/>
          </a:prstGeom>
          <a:noFill/>
        </p:spPr>
        <p:txBody>
          <a:bodyPr wrap="square" rtlCol="0">
            <a:spAutoFit/>
          </a:bodyPr>
          <a:lstStyle/>
          <a:p>
            <a:pPr>
              <a:spcAft>
                <a:spcPts val="1200"/>
              </a:spcAft>
            </a:pPr>
            <a:r>
              <a:rPr lang="en-US" sz="3200" dirty="0">
                <a:solidFill>
                  <a:srgbClr val="212121"/>
                </a:solidFill>
                <a:latin typeface="+mn-lt"/>
              </a:rPr>
              <a:t>So … Not State Agents:</a:t>
            </a:r>
          </a:p>
          <a:p>
            <a:pPr marL="412750">
              <a:spcAft>
                <a:spcPts val="1200"/>
              </a:spcAft>
            </a:pPr>
            <a:r>
              <a:rPr lang="en-US" sz="3200" dirty="0">
                <a:solidFill>
                  <a:srgbClr val="212121"/>
                </a:solidFill>
                <a:latin typeface="+mn-lt"/>
              </a:rPr>
              <a:t>Television reporter who interviewed defendant in jail at the behest of the police.</a:t>
            </a:r>
            <a:r>
              <a:rPr lang="en-US" sz="3200" baseline="30000" dirty="0">
                <a:solidFill>
                  <a:srgbClr val="212121"/>
                </a:solidFill>
                <a:latin typeface="+mn-lt"/>
              </a:rPr>
              <a:t>1</a:t>
            </a:r>
          </a:p>
          <a:p>
            <a:pPr marL="412750">
              <a:spcAft>
                <a:spcPts val="1200"/>
              </a:spcAft>
            </a:pPr>
            <a:r>
              <a:rPr lang="en-US" sz="3200" dirty="0">
                <a:solidFill>
                  <a:srgbClr val="212121"/>
                </a:solidFill>
                <a:latin typeface="+mn-lt"/>
              </a:rPr>
              <a:t>Doctors and nurses, to whom defendant made incriminating statements while being treated at hospital.</a:t>
            </a:r>
            <a:r>
              <a:rPr lang="en-US" sz="3200" baseline="30000" dirty="0">
                <a:solidFill>
                  <a:srgbClr val="212121"/>
                </a:solidFill>
                <a:latin typeface="+mn-lt"/>
              </a:rPr>
              <a:t>2</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official law enforcement interrogation</a:t>
            </a:r>
            <a:endParaRPr lang="en-US" sz="2800" cap="all" dirty="0">
              <a:effectLst/>
            </a:endParaRPr>
          </a:p>
        </p:txBody>
      </p:sp>
    </p:spTree>
    <p:extLst>
      <p:ext uri="{BB962C8B-B14F-4D97-AF65-F5344CB8AC3E}">
        <p14:creationId xmlns:p14="http://schemas.microsoft.com/office/powerpoint/2010/main" val="185458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447800"/>
            <a:ext cx="8077200" cy="954107"/>
          </a:xfrm>
          <a:prstGeom prst="rect">
            <a:avLst/>
          </a:prstGeom>
          <a:noFill/>
        </p:spPr>
        <p:txBody>
          <a:bodyPr wrap="square" rtlCol="0">
            <a:spAutoFit/>
          </a:bodyPr>
          <a:lstStyle/>
          <a:p>
            <a:pPr>
              <a:spcAft>
                <a:spcPts val="1200"/>
              </a:spcAft>
            </a:pPr>
            <a:r>
              <a:rPr lang="en-US" sz="2800" i="1" dirty="0">
                <a:solidFill>
                  <a:srgbClr val="212121"/>
                </a:solidFill>
                <a:latin typeface="+mn-lt"/>
              </a:rPr>
              <a:t>Wilkerson v. State</a:t>
            </a:r>
            <a:r>
              <a:rPr lang="en-US" sz="2800" dirty="0">
                <a:solidFill>
                  <a:srgbClr val="212121"/>
                </a:solidFill>
                <a:latin typeface="+mn-lt"/>
              </a:rPr>
              <a:t>, 173 S.W.3d 521, 523–24 (Tex. Crim. App. 2005)</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official law enforcement interrogation</a:t>
            </a:r>
            <a:endParaRPr lang="en-US" sz="2800" cap="all" dirty="0">
              <a:effectLst/>
            </a:endParaRPr>
          </a:p>
        </p:txBody>
      </p:sp>
      <p:sp>
        <p:nvSpPr>
          <p:cNvPr id="2" name="TextBox 1">
            <a:extLst>
              <a:ext uri="{FF2B5EF4-FFF2-40B4-BE49-F238E27FC236}">
                <a16:creationId xmlns:a16="http://schemas.microsoft.com/office/drawing/2014/main" id="{32A93B53-921B-C2BF-2E17-2B51EC5C2A33}"/>
              </a:ext>
            </a:extLst>
          </p:cNvPr>
          <p:cNvSpPr txBox="1"/>
          <p:nvPr/>
        </p:nvSpPr>
        <p:spPr>
          <a:xfrm>
            <a:off x="356937" y="2590800"/>
            <a:ext cx="4215063" cy="2246769"/>
          </a:xfrm>
          <a:prstGeom prst="rect">
            <a:avLst/>
          </a:prstGeom>
          <a:noFill/>
        </p:spPr>
        <p:txBody>
          <a:bodyPr wrap="square" rtlCol="0">
            <a:spAutoFit/>
          </a:bodyPr>
          <a:lstStyle/>
          <a:p>
            <a:pPr>
              <a:spcAft>
                <a:spcPts val="1200"/>
              </a:spcAft>
            </a:pPr>
            <a:r>
              <a:rPr lang="en-US" sz="2600" b="1" dirty="0">
                <a:solidFill>
                  <a:srgbClr val="212121"/>
                </a:solidFill>
                <a:latin typeface="+mn-lt"/>
              </a:rPr>
              <a:t>CPS investigator </a:t>
            </a:r>
            <a:r>
              <a:rPr lang="en-US" sz="2600" dirty="0">
                <a:solidFill>
                  <a:srgbClr val="212121"/>
                </a:solidFill>
                <a:latin typeface="+mn-lt"/>
              </a:rPr>
              <a:t>met with D at the county jail. </a:t>
            </a:r>
          </a:p>
          <a:p>
            <a:pPr>
              <a:spcAft>
                <a:spcPts val="1200"/>
              </a:spcAft>
            </a:pPr>
            <a:r>
              <a:rPr lang="en-US" sz="2600" dirty="0">
                <a:solidFill>
                  <a:srgbClr val="212121"/>
                </a:solidFill>
                <a:latin typeface="+mn-lt"/>
              </a:rPr>
              <a:t>She interviewed D and asked him about the marks on his son.</a:t>
            </a:r>
          </a:p>
        </p:txBody>
      </p:sp>
      <p:sp>
        <p:nvSpPr>
          <p:cNvPr id="3" name="TextBox 2">
            <a:extLst>
              <a:ext uri="{FF2B5EF4-FFF2-40B4-BE49-F238E27FC236}">
                <a16:creationId xmlns:a16="http://schemas.microsoft.com/office/drawing/2014/main" id="{A820EC8E-FC5A-BB0B-C9AC-ADC454569EB6}"/>
              </a:ext>
            </a:extLst>
          </p:cNvPr>
          <p:cNvSpPr txBox="1"/>
          <p:nvPr/>
        </p:nvSpPr>
        <p:spPr>
          <a:xfrm>
            <a:off x="4672263" y="2590800"/>
            <a:ext cx="4215063" cy="3600986"/>
          </a:xfrm>
          <a:prstGeom prst="rect">
            <a:avLst/>
          </a:prstGeom>
          <a:noFill/>
        </p:spPr>
        <p:txBody>
          <a:bodyPr wrap="square" rtlCol="0">
            <a:spAutoFit/>
          </a:bodyPr>
          <a:lstStyle/>
          <a:p>
            <a:pPr>
              <a:spcAft>
                <a:spcPts val="1200"/>
              </a:spcAft>
            </a:pPr>
            <a:r>
              <a:rPr lang="en-US" sz="2600" dirty="0">
                <a:solidFill>
                  <a:srgbClr val="212121"/>
                </a:solidFill>
                <a:latin typeface="+mn-lt"/>
              </a:rPr>
              <a:t>D told CPS that </a:t>
            </a:r>
            <a:r>
              <a:rPr lang="en-US" sz="2600" b="1" dirty="0">
                <a:solidFill>
                  <a:srgbClr val="FF0000"/>
                </a:solidFill>
                <a:latin typeface="+mn-lt"/>
              </a:rPr>
              <a:t>he had spanked his son several times.</a:t>
            </a:r>
          </a:p>
          <a:p>
            <a:pPr>
              <a:spcAft>
                <a:spcPts val="1200"/>
              </a:spcAft>
            </a:pPr>
            <a:r>
              <a:rPr lang="en-US" sz="2600" dirty="0">
                <a:solidFill>
                  <a:srgbClr val="212121"/>
                </a:solidFill>
                <a:latin typeface="+mn-lt"/>
              </a:rPr>
              <a:t>The jury convicted D of causing serious bodily injury of a child. </a:t>
            </a:r>
          </a:p>
          <a:p>
            <a:pPr>
              <a:spcAft>
                <a:spcPts val="1200"/>
              </a:spcAft>
            </a:pPr>
            <a:r>
              <a:rPr lang="en-US" sz="2600" dirty="0">
                <a:solidFill>
                  <a:srgbClr val="212121"/>
                </a:solidFill>
                <a:latin typeface="+mn-lt"/>
              </a:rPr>
              <a:t>Assessed punishment at 30 years' imprisonment </a:t>
            </a:r>
          </a:p>
        </p:txBody>
      </p:sp>
    </p:spTree>
    <p:extLst>
      <p:ext uri="{BB962C8B-B14F-4D97-AF65-F5344CB8AC3E}">
        <p14:creationId xmlns:p14="http://schemas.microsoft.com/office/powerpoint/2010/main" val="162375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447800"/>
            <a:ext cx="8077200" cy="2492990"/>
          </a:xfrm>
          <a:prstGeom prst="rect">
            <a:avLst/>
          </a:prstGeom>
          <a:noFill/>
        </p:spPr>
        <p:txBody>
          <a:bodyPr wrap="square" rtlCol="0">
            <a:spAutoFit/>
          </a:bodyPr>
          <a:lstStyle/>
          <a:p>
            <a:pPr>
              <a:spcAft>
                <a:spcPts val="1200"/>
              </a:spcAft>
            </a:pPr>
            <a:r>
              <a:rPr lang="en-US" sz="2800" i="1" dirty="0">
                <a:solidFill>
                  <a:schemeClr val="bg2"/>
                </a:solidFill>
                <a:latin typeface="+mn-lt"/>
              </a:rPr>
              <a:t>Wilkerson v. State</a:t>
            </a:r>
            <a:r>
              <a:rPr lang="en-US" sz="2800" dirty="0">
                <a:solidFill>
                  <a:schemeClr val="bg2"/>
                </a:solidFill>
                <a:latin typeface="+mn-lt"/>
              </a:rPr>
              <a:t>, 173 S.W.3d 521, 523–24 (Tex. Crim. App. 2005)</a:t>
            </a:r>
          </a:p>
          <a:p>
            <a:pPr>
              <a:spcAft>
                <a:spcPts val="1200"/>
              </a:spcAft>
            </a:pPr>
            <a:r>
              <a:rPr lang="en-US" sz="3000" dirty="0">
                <a:solidFill>
                  <a:srgbClr val="212121"/>
                </a:solidFill>
                <a:latin typeface="+mn-lt"/>
              </a:rPr>
              <a:t>When a state-agency employee is working on a path parallel to, yet separate from, the police, </a:t>
            </a:r>
            <a:r>
              <a:rPr lang="en-US" sz="3000" i="1" dirty="0">
                <a:solidFill>
                  <a:srgbClr val="212121"/>
                </a:solidFill>
                <a:latin typeface="+mn-lt"/>
              </a:rPr>
              <a:t>Miranda</a:t>
            </a:r>
            <a:r>
              <a:rPr lang="en-US" sz="3000" dirty="0">
                <a:solidFill>
                  <a:srgbClr val="212121"/>
                </a:solidFill>
                <a:latin typeface="+mn-lt"/>
              </a:rPr>
              <a:t> warnings are not required.</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official law enforcement interrogation</a:t>
            </a:r>
            <a:endParaRPr lang="en-US" sz="2800" cap="all" dirty="0">
              <a:effectLst/>
            </a:endParaRPr>
          </a:p>
        </p:txBody>
      </p:sp>
    </p:spTree>
    <p:extLst>
      <p:ext uri="{BB962C8B-B14F-4D97-AF65-F5344CB8AC3E}">
        <p14:creationId xmlns:p14="http://schemas.microsoft.com/office/powerpoint/2010/main" val="40675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381000" y="1447800"/>
            <a:ext cx="8077200" cy="3339376"/>
          </a:xfrm>
          <a:prstGeom prst="rect">
            <a:avLst/>
          </a:prstGeom>
          <a:noFill/>
        </p:spPr>
        <p:txBody>
          <a:bodyPr wrap="square" rtlCol="0">
            <a:spAutoFit/>
          </a:bodyPr>
          <a:lstStyle/>
          <a:p>
            <a:pPr>
              <a:spcAft>
                <a:spcPts val="1200"/>
              </a:spcAft>
            </a:pPr>
            <a:r>
              <a:rPr lang="en-US" sz="2800" i="1" dirty="0">
                <a:solidFill>
                  <a:schemeClr val="bg2"/>
                </a:solidFill>
                <a:latin typeface="+mn-lt"/>
              </a:rPr>
              <a:t>Wilkerson v. State</a:t>
            </a:r>
            <a:r>
              <a:rPr lang="en-US" sz="2800" dirty="0">
                <a:solidFill>
                  <a:schemeClr val="bg2"/>
                </a:solidFill>
                <a:latin typeface="+mn-lt"/>
              </a:rPr>
              <a:t>, 173 S.W.3d 521, 523–24 (Tex. Crim. App. 2005)</a:t>
            </a:r>
          </a:p>
          <a:p>
            <a:pPr>
              <a:spcAft>
                <a:spcPts val="1200"/>
              </a:spcAft>
            </a:pPr>
            <a:r>
              <a:rPr lang="en-US" sz="2900" dirty="0">
                <a:solidFill>
                  <a:srgbClr val="212121"/>
                </a:solidFill>
                <a:latin typeface="+mn-lt"/>
              </a:rPr>
              <a:t>Only when a CPS investigator (or other non-law enforcement state agent) is acting in tandem with police to investigate and gather evidence for a criminal prosecution are such warnings required. </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official law enforcement interrogation</a:t>
            </a:r>
            <a:endParaRPr lang="en-US" sz="2800" cap="all" dirty="0">
              <a:effectLst/>
            </a:endParaRPr>
          </a:p>
        </p:txBody>
      </p:sp>
      <p:sp>
        <p:nvSpPr>
          <p:cNvPr id="2" name="TextBox 1">
            <a:extLst>
              <a:ext uri="{FF2B5EF4-FFF2-40B4-BE49-F238E27FC236}">
                <a16:creationId xmlns:a16="http://schemas.microsoft.com/office/drawing/2014/main" id="{C4540C2B-5F9A-002A-6F24-EEAC31124B34}"/>
              </a:ext>
            </a:extLst>
          </p:cNvPr>
          <p:cNvSpPr txBox="1"/>
          <p:nvPr/>
        </p:nvSpPr>
        <p:spPr>
          <a:xfrm>
            <a:off x="775383" y="4837568"/>
            <a:ext cx="3443379" cy="1877437"/>
          </a:xfrm>
          <a:prstGeom prst="rect">
            <a:avLst/>
          </a:prstGeom>
          <a:noFill/>
        </p:spPr>
        <p:txBody>
          <a:bodyPr wrap="none" rtlCol="0">
            <a:spAutoFit/>
          </a:bodyPr>
          <a:lstStyle/>
          <a:p>
            <a:pPr>
              <a:spcAft>
                <a:spcPts val="1200"/>
              </a:spcAft>
            </a:pPr>
            <a:r>
              <a:rPr lang="en-US" sz="3200" dirty="0">
                <a:solidFill>
                  <a:srgbClr val="212121"/>
                </a:solidFill>
                <a:latin typeface="+mn-lt"/>
              </a:rPr>
              <a:t>CPS caseworker, </a:t>
            </a:r>
          </a:p>
          <a:p>
            <a:pPr>
              <a:spcAft>
                <a:spcPts val="1200"/>
              </a:spcAft>
            </a:pPr>
            <a:r>
              <a:rPr lang="en-US" sz="3200" dirty="0">
                <a:solidFill>
                  <a:srgbClr val="212121"/>
                </a:solidFill>
                <a:latin typeface="+mn-lt"/>
              </a:rPr>
              <a:t>Teacher, </a:t>
            </a:r>
          </a:p>
          <a:p>
            <a:pPr>
              <a:spcAft>
                <a:spcPts val="1200"/>
              </a:spcAft>
            </a:pPr>
            <a:r>
              <a:rPr lang="en-US" sz="3200" dirty="0">
                <a:solidFill>
                  <a:srgbClr val="212121"/>
                </a:solidFill>
                <a:latin typeface="+mn-lt"/>
              </a:rPr>
              <a:t>Preacher, </a:t>
            </a:r>
          </a:p>
        </p:txBody>
      </p:sp>
      <p:sp>
        <p:nvSpPr>
          <p:cNvPr id="3" name="TextBox 2">
            <a:extLst>
              <a:ext uri="{FF2B5EF4-FFF2-40B4-BE49-F238E27FC236}">
                <a16:creationId xmlns:a16="http://schemas.microsoft.com/office/drawing/2014/main" id="{8D2E0235-201E-B2BE-9858-95AE0A043C6E}"/>
              </a:ext>
            </a:extLst>
          </p:cNvPr>
          <p:cNvSpPr txBox="1"/>
          <p:nvPr/>
        </p:nvSpPr>
        <p:spPr>
          <a:xfrm>
            <a:off x="4419600" y="4837568"/>
            <a:ext cx="3843103" cy="1231106"/>
          </a:xfrm>
          <a:prstGeom prst="rect">
            <a:avLst/>
          </a:prstGeom>
          <a:noFill/>
        </p:spPr>
        <p:txBody>
          <a:bodyPr wrap="none" rtlCol="0">
            <a:spAutoFit/>
          </a:bodyPr>
          <a:lstStyle/>
          <a:p>
            <a:pPr>
              <a:spcAft>
                <a:spcPts val="1200"/>
              </a:spcAft>
            </a:pPr>
            <a:r>
              <a:rPr lang="en-US" sz="3200" dirty="0">
                <a:solidFill>
                  <a:srgbClr val="212121"/>
                </a:solidFill>
                <a:latin typeface="+mn-lt"/>
              </a:rPr>
              <a:t>Probation officer, or </a:t>
            </a:r>
          </a:p>
          <a:p>
            <a:pPr>
              <a:spcAft>
                <a:spcPts val="1200"/>
              </a:spcAft>
            </a:pPr>
            <a:r>
              <a:rPr lang="en-US" sz="3200" dirty="0">
                <a:solidFill>
                  <a:srgbClr val="212121"/>
                </a:solidFill>
                <a:latin typeface="+mn-lt"/>
              </a:rPr>
              <a:t>Mere family friend</a:t>
            </a:r>
            <a:endParaRPr lang="en-US" sz="2800" dirty="0"/>
          </a:p>
        </p:txBody>
      </p:sp>
    </p:spTree>
    <p:extLst>
      <p:ext uri="{BB962C8B-B14F-4D97-AF65-F5344CB8AC3E}">
        <p14:creationId xmlns:p14="http://schemas.microsoft.com/office/powerpoint/2010/main" val="50280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381000" y="1447800"/>
            <a:ext cx="8077200" cy="5293757"/>
          </a:xfrm>
          <a:prstGeom prst="rect">
            <a:avLst/>
          </a:prstGeom>
          <a:noFill/>
        </p:spPr>
        <p:txBody>
          <a:bodyPr wrap="square" rtlCol="0">
            <a:spAutoFit/>
          </a:bodyPr>
          <a:lstStyle/>
          <a:p>
            <a:pPr>
              <a:spcAft>
                <a:spcPts val="1200"/>
              </a:spcAft>
            </a:pPr>
            <a:r>
              <a:rPr lang="en-US" sz="3600" dirty="0">
                <a:solidFill>
                  <a:srgbClr val="212121"/>
                </a:solidFill>
                <a:latin typeface="+mn-lt"/>
              </a:rPr>
              <a:t>CPS investigator was not an agent —</a:t>
            </a:r>
          </a:p>
          <a:p>
            <a:pPr>
              <a:spcAft>
                <a:spcPts val="1200"/>
              </a:spcAft>
            </a:pPr>
            <a:r>
              <a:rPr lang="en-US" sz="2800" dirty="0">
                <a:solidFill>
                  <a:srgbClr val="212121"/>
                </a:solidFill>
                <a:latin typeface="+mn-lt"/>
              </a:rPr>
              <a:t>CPS and police investigations were </a:t>
            </a:r>
            <a:r>
              <a:rPr lang="en-US" sz="2800" b="1" dirty="0">
                <a:solidFill>
                  <a:srgbClr val="212121"/>
                </a:solidFill>
                <a:latin typeface="+mn-lt"/>
              </a:rPr>
              <a:t>separate and distinct</a:t>
            </a:r>
            <a:r>
              <a:rPr lang="en-US" sz="2800" dirty="0">
                <a:solidFill>
                  <a:srgbClr val="212121"/>
                </a:solidFill>
                <a:latin typeface="+mn-lt"/>
              </a:rPr>
              <a:t>;</a:t>
            </a:r>
          </a:p>
          <a:p>
            <a:pPr>
              <a:spcAft>
                <a:spcPts val="1200"/>
              </a:spcAft>
            </a:pPr>
            <a:r>
              <a:rPr lang="en-US" sz="2800" dirty="0">
                <a:solidFill>
                  <a:srgbClr val="212121"/>
                </a:solidFill>
                <a:latin typeface="+mn-lt"/>
              </a:rPr>
              <a:t>CPS investigator's presence at the police department was </a:t>
            </a:r>
            <a:r>
              <a:rPr lang="en-US" sz="2800" b="1" dirty="0">
                <a:solidFill>
                  <a:srgbClr val="212121"/>
                </a:solidFill>
                <a:latin typeface="+mn-lt"/>
              </a:rPr>
              <a:t>not at the behest of law enforcement;</a:t>
            </a:r>
          </a:p>
          <a:p>
            <a:pPr>
              <a:spcAft>
                <a:spcPts val="1200"/>
              </a:spcAft>
            </a:pPr>
            <a:r>
              <a:rPr lang="en-US" sz="2800" dirty="0">
                <a:solidFill>
                  <a:srgbClr val="212121"/>
                </a:solidFill>
                <a:latin typeface="+mn-lt"/>
              </a:rPr>
              <a:t>The interview was </a:t>
            </a:r>
            <a:r>
              <a:rPr lang="en-US" sz="2800" b="1" dirty="0">
                <a:solidFill>
                  <a:srgbClr val="212121"/>
                </a:solidFill>
                <a:latin typeface="+mn-lt"/>
              </a:rPr>
              <a:t>not arranged by the police</a:t>
            </a:r>
            <a:r>
              <a:rPr lang="en-US" sz="2800" dirty="0">
                <a:solidFill>
                  <a:srgbClr val="212121"/>
                </a:solidFill>
                <a:latin typeface="+mn-lt"/>
              </a:rPr>
              <a:t>;</a:t>
            </a:r>
          </a:p>
          <a:p>
            <a:pPr>
              <a:spcAft>
                <a:spcPts val="1200"/>
              </a:spcAft>
            </a:pPr>
            <a:r>
              <a:rPr lang="en-US" sz="2800" dirty="0">
                <a:solidFill>
                  <a:srgbClr val="212121"/>
                </a:solidFill>
                <a:latin typeface="+mn-lt"/>
              </a:rPr>
              <a:t>The </a:t>
            </a:r>
            <a:r>
              <a:rPr lang="en-US" sz="2800" b="1" dirty="0">
                <a:solidFill>
                  <a:srgbClr val="212121"/>
                </a:solidFill>
                <a:latin typeface="+mn-lt"/>
              </a:rPr>
              <a:t>police not present </a:t>
            </a:r>
            <a:r>
              <a:rPr lang="en-US" sz="2800" dirty="0">
                <a:solidFill>
                  <a:srgbClr val="212121"/>
                </a:solidFill>
                <a:latin typeface="+mn-lt"/>
              </a:rPr>
              <a:t>during the interview;</a:t>
            </a:r>
          </a:p>
          <a:p>
            <a:pPr>
              <a:spcAft>
                <a:spcPts val="1200"/>
              </a:spcAft>
            </a:pPr>
            <a:r>
              <a:rPr lang="en-US" sz="2800" b="1" dirty="0">
                <a:solidFill>
                  <a:srgbClr val="212121"/>
                </a:solidFill>
                <a:latin typeface="+mn-lt"/>
              </a:rPr>
              <a:t>Police did not provide </a:t>
            </a:r>
            <a:r>
              <a:rPr lang="en-US" sz="2800" dirty="0">
                <a:solidFill>
                  <a:srgbClr val="212121"/>
                </a:solidFill>
                <a:latin typeface="+mn-lt"/>
              </a:rPr>
              <a:t>CPS investigator with </a:t>
            </a:r>
            <a:r>
              <a:rPr lang="en-US" sz="2800" b="1" dirty="0">
                <a:solidFill>
                  <a:srgbClr val="212121"/>
                </a:solidFill>
                <a:latin typeface="+mn-lt"/>
              </a:rPr>
              <a:t>questions </a:t>
            </a:r>
            <a:r>
              <a:rPr lang="en-US" sz="2800" dirty="0">
                <a:solidFill>
                  <a:srgbClr val="212121"/>
                </a:solidFill>
                <a:latin typeface="+mn-lt"/>
              </a:rPr>
              <a:t>to ask or </a:t>
            </a:r>
            <a:r>
              <a:rPr lang="en-US" sz="2800" b="1" dirty="0">
                <a:solidFill>
                  <a:srgbClr val="212121"/>
                </a:solidFill>
                <a:latin typeface="+mn-lt"/>
              </a:rPr>
              <a:t>information </a:t>
            </a:r>
            <a:r>
              <a:rPr lang="en-US" sz="2800" dirty="0">
                <a:solidFill>
                  <a:srgbClr val="212121"/>
                </a:solidFill>
                <a:latin typeface="+mn-lt"/>
              </a:rPr>
              <a:t>to be obtained.</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official law enforcement interrogation</a:t>
            </a:r>
            <a:endParaRPr lang="en-US" sz="2800" cap="all" dirty="0">
              <a:effectLst/>
            </a:endParaRPr>
          </a:p>
        </p:txBody>
      </p:sp>
    </p:spTree>
    <p:extLst>
      <p:ext uri="{BB962C8B-B14F-4D97-AF65-F5344CB8AC3E}">
        <p14:creationId xmlns:p14="http://schemas.microsoft.com/office/powerpoint/2010/main" val="3909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381000" y="1447800"/>
            <a:ext cx="8077200" cy="4585871"/>
          </a:xfrm>
          <a:prstGeom prst="rect">
            <a:avLst/>
          </a:prstGeom>
          <a:noFill/>
        </p:spPr>
        <p:txBody>
          <a:bodyPr wrap="square" rtlCol="0">
            <a:spAutoFit/>
          </a:bodyPr>
          <a:lstStyle/>
          <a:p>
            <a:pPr>
              <a:spcAft>
                <a:spcPts val="1200"/>
              </a:spcAft>
            </a:pPr>
            <a:r>
              <a:rPr lang="en-US" sz="3200" dirty="0">
                <a:solidFill>
                  <a:srgbClr val="212121"/>
                </a:solidFill>
                <a:latin typeface="+mn-lt"/>
              </a:rPr>
              <a:t>But …</a:t>
            </a:r>
          </a:p>
          <a:p>
            <a:pPr marL="460375">
              <a:spcAft>
                <a:spcPts val="1200"/>
              </a:spcAft>
            </a:pPr>
            <a:r>
              <a:rPr lang="en-US" sz="3000" dirty="0">
                <a:solidFill>
                  <a:srgbClr val="212121"/>
                </a:solidFill>
                <a:latin typeface="+mn-lt"/>
              </a:rPr>
              <a:t>It is interrogation where the police employ </a:t>
            </a:r>
            <a:r>
              <a:rPr lang="en-US" sz="3000" b="1" dirty="0">
                <a:solidFill>
                  <a:srgbClr val="212121"/>
                </a:solidFill>
                <a:latin typeface="+mn-lt"/>
              </a:rPr>
              <a:t>an informant </a:t>
            </a:r>
            <a:r>
              <a:rPr lang="en-US" sz="3000" dirty="0">
                <a:solidFill>
                  <a:srgbClr val="212121"/>
                </a:solidFill>
                <a:latin typeface="+mn-lt"/>
              </a:rPr>
              <a:t>to deliberately elicit incriminating statements from an in-custody defendant.</a:t>
            </a:r>
            <a:r>
              <a:rPr lang="en-US" sz="3000" baseline="30000" dirty="0">
                <a:solidFill>
                  <a:srgbClr val="212121"/>
                </a:solidFill>
                <a:latin typeface="+mn-lt"/>
              </a:rPr>
              <a:t>1</a:t>
            </a:r>
          </a:p>
          <a:p>
            <a:pPr marL="460375">
              <a:spcAft>
                <a:spcPts val="1200"/>
              </a:spcAft>
            </a:pPr>
            <a:r>
              <a:rPr lang="en-US" sz="3000" dirty="0">
                <a:solidFill>
                  <a:srgbClr val="212121"/>
                </a:solidFill>
                <a:latin typeface="+mn-lt"/>
              </a:rPr>
              <a:t>Agency between law enforcement and non-law enforcement personnel depends upon the existence of an agreement at the time of the elicitation.</a:t>
            </a:r>
            <a:r>
              <a:rPr lang="en-US" sz="3000" baseline="30000" dirty="0">
                <a:solidFill>
                  <a:srgbClr val="212121"/>
                </a:solidFill>
                <a:latin typeface="+mn-lt"/>
              </a:rPr>
              <a:t>2</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a:lnSpc>
                <a:spcPct val="100000"/>
              </a:lnSpc>
            </a:pPr>
            <a:r>
              <a:rPr kumimoji="1" lang="en-US" sz="2800" kern="1200" cap="all" dirty="0">
                <a:solidFill>
                  <a:srgbClr val="212121"/>
                </a:solidFill>
                <a:latin typeface="Arial" panose="020B0604020202020204" pitchFamily="34" charset="0"/>
                <a:ea typeface="ＭＳ Ｐゴシック" panose="020B0600070205080204" pitchFamily="34" charset="-128"/>
                <a:cs typeface="+mn-cs"/>
              </a:rPr>
              <a:t>INFORMANTS</a:t>
            </a:r>
            <a:endParaRPr lang="en-US" sz="2800" cap="all" dirty="0">
              <a:effectLst/>
            </a:endParaRPr>
          </a:p>
        </p:txBody>
      </p:sp>
    </p:spTree>
    <p:extLst>
      <p:ext uri="{BB962C8B-B14F-4D97-AF65-F5344CB8AC3E}">
        <p14:creationId xmlns:p14="http://schemas.microsoft.com/office/powerpoint/2010/main" val="14258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635208" y="-1763843"/>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8" name="Picture 7" descr="Police cars with lights on&#10;&#10;Description automatically generated">
            <a:extLst>
              <a:ext uri="{FF2B5EF4-FFF2-40B4-BE49-F238E27FC236}">
                <a16:creationId xmlns:a16="http://schemas.microsoft.com/office/drawing/2014/main" id="{FF37CCBF-B33B-8E05-186D-53D7CEAE3DE6}"/>
              </a:ext>
            </a:extLst>
          </p:cNvPr>
          <p:cNvPicPr>
            <a:picLocks noChangeAspect="1"/>
          </p:cNvPicPr>
          <p:nvPr/>
        </p:nvPicPr>
        <p:blipFill rotWithShape="1">
          <a:blip r:embed="rId3"/>
          <a:srcRect r="11337"/>
          <a:stretch/>
        </p:blipFill>
        <p:spPr>
          <a:xfrm>
            <a:off x="-1" y="23575"/>
            <a:ext cx="9144001" cy="6879395"/>
          </a:xfrm>
          <a:prstGeom prst="rect">
            <a:avLst/>
          </a:prstGeom>
          <a:effectLst>
            <a:outerShdw dist="50800" dir="5400000" algn="ctr" rotWithShape="0">
              <a:srgbClr val="000000">
                <a:alpha val="43137"/>
              </a:srgbClr>
            </a:outerShdw>
          </a:effectLst>
        </p:spPr>
      </p:pic>
    </p:spTree>
    <p:extLst>
      <p:ext uri="{BB962C8B-B14F-4D97-AF65-F5344CB8AC3E}">
        <p14:creationId xmlns:p14="http://schemas.microsoft.com/office/powerpoint/2010/main" val="210056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228600" y="1981200"/>
            <a:ext cx="8686800" cy="1143000"/>
          </a:xfrm>
        </p:spPr>
        <p:txBody>
          <a:bodyPr/>
          <a:lstStyle/>
          <a:p>
            <a:pPr algn="ctr">
              <a:lnSpc>
                <a:spcPct val="100000"/>
              </a:lnSpc>
            </a:pPr>
            <a:r>
              <a:rPr lang="en-US" sz="6200" cap="all" dirty="0"/>
              <a:t>TWO-STEP QUESTIONING</a:t>
            </a:r>
            <a:endParaRPr lang="en-US" cap="all" dirty="0"/>
          </a:p>
        </p:txBody>
      </p:sp>
      <p:sp>
        <p:nvSpPr>
          <p:cNvPr id="2" name="TextBox 1">
            <a:extLst>
              <a:ext uri="{FF2B5EF4-FFF2-40B4-BE49-F238E27FC236}">
                <a16:creationId xmlns:a16="http://schemas.microsoft.com/office/drawing/2014/main" id="{F3789E0C-AF02-C2DB-69D6-85973D97BE2D}"/>
              </a:ext>
            </a:extLst>
          </p:cNvPr>
          <p:cNvSpPr txBox="1"/>
          <p:nvPr/>
        </p:nvSpPr>
        <p:spPr>
          <a:xfrm>
            <a:off x="426987" y="3975651"/>
            <a:ext cx="8290026" cy="923330"/>
          </a:xfrm>
          <a:prstGeom prst="rect">
            <a:avLst/>
          </a:prstGeom>
          <a:noFill/>
        </p:spPr>
        <p:txBody>
          <a:bodyPr wrap="none" rtlCol="0">
            <a:spAutoFit/>
          </a:bodyPr>
          <a:lstStyle/>
          <a:p>
            <a:r>
              <a:rPr lang="en-US" sz="5400" b="1" dirty="0"/>
              <a:t>Question First, Warn Later</a:t>
            </a:r>
          </a:p>
        </p:txBody>
      </p:sp>
    </p:spTree>
    <p:extLst>
      <p:ext uri="{BB962C8B-B14F-4D97-AF65-F5344CB8AC3E}">
        <p14:creationId xmlns:p14="http://schemas.microsoft.com/office/powerpoint/2010/main" val="60234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4572001" y="1447800"/>
            <a:ext cx="4234070" cy="2862322"/>
          </a:xfrm>
          <a:prstGeom prst="rect">
            <a:avLst/>
          </a:prstGeom>
          <a:noFill/>
        </p:spPr>
        <p:txBody>
          <a:bodyPr wrap="square" rtlCol="0">
            <a:spAutoFit/>
          </a:bodyPr>
          <a:lstStyle/>
          <a:p>
            <a:pPr>
              <a:spcAft>
                <a:spcPts val="1200"/>
              </a:spcAft>
            </a:pPr>
            <a:r>
              <a:rPr lang="en-US" sz="3200" dirty="0">
                <a:solidFill>
                  <a:srgbClr val="212121"/>
                </a:solidFill>
                <a:latin typeface="+mn-lt"/>
              </a:rPr>
              <a:t>If the police —</a:t>
            </a:r>
          </a:p>
          <a:p>
            <a:pPr marL="527050" lvl="1" indent="-508000">
              <a:spcAft>
                <a:spcPts val="1200"/>
              </a:spcAft>
            </a:pPr>
            <a:r>
              <a:rPr lang="en-US" sz="3200" dirty="0">
                <a:solidFill>
                  <a:srgbClr val="212121"/>
                </a:solidFill>
                <a:latin typeface="+mn-lt"/>
              </a:rPr>
              <a:t>1.	Question the suspect first, </a:t>
            </a:r>
          </a:p>
          <a:p>
            <a:pPr marL="527050" lvl="1" indent="-508000">
              <a:spcAft>
                <a:spcPts val="1200"/>
              </a:spcAft>
            </a:pPr>
            <a:r>
              <a:rPr lang="en-US" sz="3200" dirty="0">
                <a:solidFill>
                  <a:srgbClr val="212121"/>
                </a:solidFill>
                <a:latin typeface="+mn-lt"/>
              </a:rPr>
              <a:t>2.	Then give </a:t>
            </a:r>
            <a:r>
              <a:rPr lang="en-US" sz="3200" i="1" dirty="0">
                <a:solidFill>
                  <a:srgbClr val="212121"/>
                </a:solidFill>
                <a:latin typeface="+mn-lt"/>
              </a:rPr>
              <a:t>Miranda</a:t>
            </a:r>
            <a:r>
              <a:rPr lang="en-US" sz="3200" dirty="0">
                <a:solidFill>
                  <a:srgbClr val="212121"/>
                </a:solidFill>
                <a:latin typeface="+mn-lt"/>
              </a:rPr>
              <a:t> warnings, </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304800"/>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pic>
        <p:nvPicPr>
          <p:cNvPr id="6" name="Picture 5" descr="A close-up of a hand&#10;&#10;Description automatically generated">
            <a:extLst>
              <a:ext uri="{FF2B5EF4-FFF2-40B4-BE49-F238E27FC236}">
                <a16:creationId xmlns:a16="http://schemas.microsoft.com/office/drawing/2014/main" id="{C5165A0A-7003-4751-FA59-FA7F0B37850F}"/>
              </a:ext>
            </a:extLst>
          </p:cNvPr>
          <p:cNvPicPr>
            <a:picLocks noChangeAspect="1"/>
          </p:cNvPicPr>
          <p:nvPr/>
        </p:nvPicPr>
        <p:blipFill rotWithShape="1">
          <a:blip r:embed="rId3"/>
          <a:srcRect l="10799"/>
          <a:stretch/>
        </p:blipFill>
        <p:spPr>
          <a:xfrm>
            <a:off x="0" y="1447800"/>
            <a:ext cx="4243318" cy="3170099"/>
          </a:xfrm>
          <a:prstGeom prst="rect">
            <a:avLst/>
          </a:prstGeom>
        </p:spPr>
      </p:pic>
      <p:sp>
        <p:nvSpPr>
          <p:cNvPr id="7" name="TextBox 6">
            <a:extLst>
              <a:ext uri="{FF2B5EF4-FFF2-40B4-BE49-F238E27FC236}">
                <a16:creationId xmlns:a16="http://schemas.microsoft.com/office/drawing/2014/main" id="{034A55A0-A2F4-37D6-6F25-30E9F611EE37}"/>
              </a:ext>
            </a:extLst>
          </p:cNvPr>
          <p:cNvSpPr txBox="1"/>
          <p:nvPr/>
        </p:nvSpPr>
        <p:spPr>
          <a:xfrm>
            <a:off x="894522" y="4929902"/>
            <a:ext cx="8249478" cy="1046440"/>
          </a:xfrm>
          <a:prstGeom prst="rect">
            <a:avLst/>
          </a:prstGeom>
          <a:noFill/>
        </p:spPr>
        <p:txBody>
          <a:bodyPr wrap="square" rtlCol="0">
            <a:spAutoFit/>
          </a:bodyPr>
          <a:lstStyle/>
          <a:p>
            <a:pPr>
              <a:spcAft>
                <a:spcPts val="1200"/>
              </a:spcAft>
            </a:pPr>
            <a:r>
              <a:rPr lang="en-US" sz="3000" dirty="0">
                <a:solidFill>
                  <a:srgbClr val="212121"/>
                </a:solidFill>
                <a:latin typeface="+mn-lt"/>
              </a:rPr>
              <a:t>— they </a:t>
            </a:r>
            <a:r>
              <a:rPr lang="en-US" sz="3200" dirty="0">
                <a:solidFill>
                  <a:srgbClr val="212121"/>
                </a:solidFill>
                <a:latin typeface="+mn-lt"/>
              </a:rPr>
              <a:t>have</a:t>
            </a:r>
            <a:r>
              <a:rPr lang="en-US" sz="3000" dirty="0">
                <a:solidFill>
                  <a:srgbClr val="212121"/>
                </a:solidFill>
                <a:latin typeface="+mn-lt"/>
              </a:rPr>
              <a:t> engaged in a “two-step” or “question first, warn later” interrogation.</a:t>
            </a:r>
            <a:r>
              <a:rPr lang="en-US" sz="3000" baseline="30000" dirty="0">
                <a:solidFill>
                  <a:srgbClr val="212121"/>
                </a:solidFill>
                <a:latin typeface="+mn-lt"/>
              </a:rPr>
              <a:t>1</a:t>
            </a:r>
          </a:p>
        </p:txBody>
      </p:sp>
    </p:spTree>
    <p:extLst>
      <p:ext uri="{BB962C8B-B14F-4D97-AF65-F5344CB8AC3E}">
        <p14:creationId xmlns:p14="http://schemas.microsoft.com/office/powerpoint/2010/main" val="54188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2164432"/>
            <a:ext cx="8077200" cy="2554545"/>
          </a:xfrm>
          <a:prstGeom prst="rect">
            <a:avLst/>
          </a:prstGeom>
          <a:noFill/>
        </p:spPr>
        <p:txBody>
          <a:bodyPr wrap="square" rtlCol="0">
            <a:spAutoFit/>
          </a:bodyPr>
          <a:lstStyle/>
          <a:p>
            <a:pPr>
              <a:spcAft>
                <a:spcPts val="1200"/>
              </a:spcAft>
            </a:pPr>
            <a:r>
              <a:rPr lang="en-US" sz="3200" dirty="0">
                <a:solidFill>
                  <a:srgbClr val="212121"/>
                </a:solidFill>
                <a:latin typeface="+mn-lt"/>
              </a:rPr>
              <a:t>The Court concluded that a “question first, warn later” interrogation technique </a:t>
            </a:r>
            <a:r>
              <a:rPr lang="en-US" sz="3200" b="1" dirty="0">
                <a:solidFill>
                  <a:srgbClr val="212121"/>
                </a:solidFill>
                <a:latin typeface="+mn-lt"/>
              </a:rPr>
              <a:t>circumvented the objective of </a:t>
            </a:r>
            <a:r>
              <a:rPr lang="en-US" sz="3200" b="1" i="1" dirty="0">
                <a:solidFill>
                  <a:srgbClr val="212121"/>
                </a:solidFill>
                <a:latin typeface="+mn-lt"/>
              </a:rPr>
              <a:t>Miranda</a:t>
            </a:r>
            <a:r>
              <a:rPr lang="en-US" sz="3200" dirty="0">
                <a:solidFill>
                  <a:srgbClr val="212121"/>
                </a:solidFill>
                <a:latin typeface="+mn-lt"/>
              </a:rPr>
              <a:t> by rendering any warnings given ineffective.</a:t>
            </a:r>
            <a:r>
              <a:rPr lang="en-US" sz="3200" baseline="30000" dirty="0">
                <a:solidFill>
                  <a:srgbClr val="212121"/>
                </a:solidFill>
                <a:latin typeface="+mn-lt"/>
              </a:rPr>
              <a:t>1</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4400" i="1" kern="1200" dirty="0">
                <a:solidFill>
                  <a:srgbClr val="212121"/>
                </a:solidFill>
                <a:latin typeface="Arial" panose="020B0604020202020204" pitchFamily="34" charset="0"/>
                <a:ea typeface="ＭＳ Ｐゴシック" panose="020B0600070205080204" pitchFamily="34" charset="-128"/>
                <a:cs typeface="+mn-cs"/>
              </a:rPr>
              <a:t>Missouri v. Seibert</a:t>
            </a:r>
            <a:r>
              <a:rPr kumimoji="1" lang="en-US" sz="4400" kern="1200" dirty="0">
                <a:solidFill>
                  <a:srgbClr val="212121"/>
                </a:solidFill>
                <a:latin typeface="Arial" panose="020B0604020202020204" pitchFamily="34" charset="0"/>
                <a:ea typeface="ＭＳ Ｐゴシック" panose="020B0600070205080204" pitchFamily="34" charset="-128"/>
                <a:cs typeface="+mn-cs"/>
              </a:rPr>
              <a:t>, </a:t>
            </a:r>
            <a:r>
              <a:rPr kumimoji="1" lang="en-US" sz="2000" kern="1200" dirty="0">
                <a:solidFill>
                  <a:srgbClr val="212121"/>
                </a:solidFill>
                <a:latin typeface="Arial" panose="020B0604020202020204" pitchFamily="34" charset="0"/>
                <a:ea typeface="ＭＳ Ｐゴシック" panose="020B0600070205080204" pitchFamily="34" charset="-128"/>
                <a:cs typeface="+mn-cs"/>
              </a:rPr>
              <a:t>124 </a:t>
            </a:r>
            <a:r>
              <a:rPr kumimoji="1" lang="en-US" sz="2000" kern="1200" dirty="0" err="1">
                <a:solidFill>
                  <a:srgbClr val="212121"/>
                </a:solidFill>
                <a:latin typeface="Arial" panose="020B0604020202020204" pitchFamily="34" charset="0"/>
                <a:ea typeface="ＭＳ Ｐゴシック" panose="020B0600070205080204" pitchFamily="34" charset="-128"/>
                <a:cs typeface="+mn-cs"/>
              </a:rPr>
              <a:t>S.Ct</a:t>
            </a:r>
            <a:r>
              <a:rPr kumimoji="1" lang="en-US" sz="2000" kern="1200" dirty="0">
                <a:solidFill>
                  <a:srgbClr val="212121"/>
                </a:solidFill>
                <a:latin typeface="Arial" panose="020B0604020202020204" pitchFamily="34" charset="0"/>
                <a:ea typeface="ＭＳ Ｐゴシック" panose="020B0600070205080204" pitchFamily="34" charset="-128"/>
                <a:cs typeface="+mn-cs"/>
              </a:rPr>
              <a:t>. 2601 (2004)</a:t>
            </a:r>
            <a:endParaRPr lang="en-US" sz="2800" dirty="0">
              <a:effectLst/>
            </a:endParaRPr>
          </a:p>
        </p:txBody>
      </p:sp>
    </p:spTree>
    <p:extLst>
      <p:ext uri="{BB962C8B-B14F-4D97-AF65-F5344CB8AC3E}">
        <p14:creationId xmlns:p14="http://schemas.microsoft.com/office/powerpoint/2010/main" val="202267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B47E9-AD03-4B8A-77F8-666B9FC970C7}"/>
              </a:ext>
            </a:extLst>
          </p:cNvPr>
          <p:cNvSpPr txBox="1"/>
          <p:nvPr/>
        </p:nvSpPr>
        <p:spPr>
          <a:xfrm>
            <a:off x="4134678" y="1705071"/>
            <a:ext cx="4707837" cy="4955203"/>
          </a:xfrm>
          <a:prstGeom prst="rect">
            <a:avLst/>
          </a:prstGeom>
          <a:noFill/>
        </p:spPr>
        <p:txBody>
          <a:bodyPr wrap="square" rtlCol="0">
            <a:spAutoFit/>
          </a:bodyPr>
          <a:lstStyle/>
          <a:p>
            <a:pPr>
              <a:spcAft>
                <a:spcPts val="1200"/>
              </a:spcAft>
            </a:pPr>
            <a:r>
              <a:rPr lang="en-US" sz="2600" dirty="0">
                <a:solidFill>
                  <a:srgbClr val="212121"/>
                </a:solidFill>
                <a:latin typeface="+mn-lt"/>
              </a:rPr>
              <a:t>Officer gave D a 20–minute break. T</a:t>
            </a:r>
            <a:r>
              <a:rPr lang="en-US" sz="2600" b="1" dirty="0">
                <a:solidFill>
                  <a:srgbClr val="212121"/>
                </a:solidFill>
                <a:latin typeface="+mn-lt"/>
              </a:rPr>
              <a:t>hen gave </a:t>
            </a:r>
            <a:r>
              <a:rPr lang="en-US" sz="2600" b="1" i="1" dirty="0">
                <a:solidFill>
                  <a:srgbClr val="212121"/>
                </a:solidFill>
                <a:latin typeface="+mn-lt"/>
              </a:rPr>
              <a:t>Miranda</a:t>
            </a:r>
            <a:r>
              <a:rPr lang="en-US" sz="2600" b="1" dirty="0">
                <a:solidFill>
                  <a:srgbClr val="212121"/>
                </a:solidFill>
                <a:latin typeface="+mn-lt"/>
              </a:rPr>
              <a:t> </a:t>
            </a:r>
            <a:r>
              <a:rPr lang="en-US" sz="2600" dirty="0">
                <a:solidFill>
                  <a:srgbClr val="212121"/>
                </a:solidFill>
                <a:latin typeface="+mn-lt"/>
              </a:rPr>
              <a:t>warnings, obtained a signed waiver, and </a:t>
            </a:r>
            <a:r>
              <a:rPr lang="en-US" sz="2600" b="1" dirty="0">
                <a:solidFill>
                  <a:srgbClr val="212121"/>
                </a:solidFill>
                <a:latin typeface="+mn-lt"/>
              </a:rPr>
              <a:t>confronted D with her pre-</a:t>
            </a:r>
            <a:r>
              <a:rPr lang="en-US" sz="2600" b="1" i="1" dirty="0">
                <a:solidFill>
                  <a:srgbClr val="212121"/>
                </a:solidFill>
                <a:latin typeface="+mn-lt"/>
              </a:rPr>
              <a:t>Miranda</a:t>
            </a:r>
            <a:r>
              <a:rPr lang="en-US" sz="2600" b="1" dirty="0">
                <a:solidFill>
                  <a:srgbClr val="212121"/>
                </a:solidFill>
                <a:latin typeface="+mn-lt"/>
              </a:rPr>
              <a:t> statement.</a:t>
            </a:r>
          </a:p>
          <a:p>
            <a:pPr>
              <a:spcAft>
                <a:spcPts val="1200"/>
              </a:spcAft>
            </a:pPr>
            <a:r>
              <a:rPr lang="en-US" sz="2600" dirty="0">
                <a:latin typeface="+mn-lt"/>
              </a:rPr>
              <a:t>Post-Warning </a:t>
            </a:r>
            <a:r>
              <a:rPr lang="en-US" sz="2600" dirty="0" err="1">
                <a:latin typeface="+mn-lt"/>
              </a:rPr>
              <a:t>Stmt</a:t>
            </a:r>
            <a:r>
              <a:rPr lang="en-US" sz="2600" dirty="0">
                <a:latin typeface="+mn-lt"/>
              </a:rPr>
              <a:t>: </a:t>
            </a:r>
            <a:br>
              <a:rPr lang="en-US" sz="2600" dirty="0">
                <a:latin typeface="+mn-lt"/>
              </a:rPr>
            </a:br>
            <a:r>
              <a:rPr lang="en-US" sz="2600" b="1" dirty="0">
                <a:solidFill>
                  <a:srgbClr val="FF0000"/>
                </a:solidFill>
                <a:latin typeface="+mn-lt"/>
              </a:rPr>
              <a:t>Seibert again confesses.</a:t>
            </a:r>
          </a:p>
          <a:p>
            <a:pPr>
              <a:spcAft>
                <a:spcPts val="1200"/>
              </a:spcAft>
            </a:pPr>
            <a:r>
              <a:rPr lang="en-US" sz="2600" dirty="0">
                <a:solidFill>
                  <a:srgbClr val="FF0000"/>
                </a:solidFill>
                <a:latin typeface="+mn-lt"/>
              </a:rPr>
              <a:t>“Largely a repeat of information obtained” pre-</a:t>
            </a:r>
            <a:r>
              <a:rPr lang="en-US" sz="2600" i="1" dirty="0">
                <a:solidFill>
                  <a:srgbClr val="FF0000"/>
                </a:solidFill>
                <a:latin typeface="+mn-lt"/>
              </a:rPr>
              <a:t>Miranda</a:t>
            </a:r>
            <a:r>
              <a:rPr lang="en-US" sz="2600" dirty="0">
                <a:solidFill>
                  <a:srgbClr val="FF0000"/>
                </a:solidFill>
                <a:latin typeface="+mn-lt"/>
              </a:rPr>
              <a:t>.</a:t>
            </a:r>
          </a:p>
        </p:txBody>
      </p:sp>
      <p:sp>
        <p:nvSpPr>
          <p:cNvPr id="4" name="TextBox 3">
            <a:extLst>
              <a:ext uri="{FF2B5EF4-FFF2-40B4-BE49-F238E27FC236}">
                <a16:creationId xmlns:a16="http://schemas.microsoft.com/office/drawing/2014/main" id="{F71176E4-0526-D5BC-E9E6-255565D58B44}"/>
              </a:ext>
            </a:extLst>
          </p:cNvPr>
          <p:cNvSpPr txBox="1"/>
          <p:nvPr/>
        </p:nvSpPr>
        <p:spPr>
          <a:xfrm>
            <a:off x="533401" y="1505016"/>
            <a:ext cx="3601277" cy="5355312"/>
          </a:xfrm>
          <a:prstGeom prst="rect">
            <a:avLst/>
          </a:prstGeom>
          <a:noFill/>
        </p:spPr>
        <p:txBody>
          <a:bodyPr wrap="square" rtlCol="0">
            <a:spAutoFit/>
          </a:bodyPr>
          <a:lstStyle/>
          <a:p>
            <a:pPr>
              <a:spcAft>
                <a:spcPts val="1200"/>
              </a:spcAft>
            </a:pPr>
            <a:r>
              <a:rPr lang="en-US" sz="2600" b="1" dirty="0">
                <a:solidFill>
                  <a:srgbClr val="212121"/>
                </a:solidFill>
                <a:latin typeface="+mn-lt"/>
                <a:ea typeface="ＭＳ Ｐゴシック" panose="020B0600070205080204" pitchFamily="34" charset="-128"/>
              </a:rPr>
              <a:t>Murder Case.</a:t>
            </a:r>
          </a:p>
          <a:p>
            <a:pPr>
              <a:spcAft>
                <a:spcPts val="1200"/>
              </a:spcAft>
            </a:pPr>
            <a:r>
              <a:rPr lang="en-US" sz="2600" dirty="0">
                <a:solidFill>
                  <a:srgbClr val="212121"/>
                </a:solidFill>
                <a:latin typeface="+mn-lt"/>
                <a:ea typeface="ＭＳ Ｐゴシック" panose="020B0600070205080204" pitchFamily="34" charset="-128"/>
              </a:rPr>
              <a:t>Rolla, Missouri P.D. made a “</a:t>
            </a:r>
            <a:r>
              <a:rPr lang="en-US" sz="2600" b="1" dirty="0">
                <a:solidFill>
                  <a:srgbClr val="212121"/>
                </a:solidFill>
                <a:latin typeface="+mn-lt"/>
                <a:ea typeface="ＭＳ Ｐゴシック" panose="020B0600070205080204" pitchFamily="34" charset="-128"/>
              </a:rPr>
              <a:t>conscious decision</a:t>
            </a:r>
            <a:r>
              <a:rPr lang="en-US" sz="2600" dirty="0">
                <a:solidFill>
                  <a:srgbClr val="212121"/>
                </a:solidFill>
                <a:latin typeface="+mn-lt"/>
                <a:ea typeface="ＭＳ Ｐゴシック" panose="020B0600070205080204" pitchFamily="34" charset="-128"/>
              </a:rPr>
              <a:t>” to </a:t>
            </a:r>
            <a:r>
              <a:rPr lang="en-US" sz="2600" b="1" dirty="0">
                <a:solidFill>
                  <a:srgbClr val="212121"/>
                </a:solidFill>
                <a:latin typeface="+mn-lt"/>
                <a:ea typeface="ＭＳ Ｐゴシック" panose="020B0600070205080204" pitchFamily="34" charset="-128"/>
              </a:rPr>
              <a:t>withhold </a:t>
            </a:r>
            <a:r>
              <a:rPr lang="en-US" sz="2600" b="1" i="1" dirty="0">
                <a:solidFill>
                  <a:srgbClr val="212121"/>
                </a:solidFill>
                <a:latin typeface="+mn-lt"/>
                <a:ea typeface="ＭＳ Ｐゴシック" panose="020B0600070205080204" pitchFamily="34" charset="-128"/>
              </a:rPr>
              <a:t>Miranda</a:t>
            </a:r>
            <a:r>
              <a:rPr lang="en-US" sz="2600" b="1" dirty="0">
                <a:solidFill>
                  <a:srgbClr val="212121"/>
                </a:solidFill>
                <a:latin typeface="+mn-lt"/>
                <a:ea typeface="ＭＳ Ｐゴシック" panose="020B0600070205080204" pitchFamily="34" charset="-128"/>
              </a:rPr>
              <a:t> </a:t>
            </a:r>
            <a:r>
              <a:rPr lang="en-US" sz="2600" dirty="0">
                <a:solidFill>
                  <a:srgbClr val="212121"/>
                </a:solidFill>
                <a:latin typeface="+mn-lt"/>
                <a:ea typeface="ＭＳ Ｐゴシック" panose="020B0600070205080204" pitchFamily="34" charset="-128"/>
              </a:rPr>
              <a:t>warnings.</a:t>
            </a:r>
          </a:p>
          <a:p>
            <a:pPr>
              <a:spcAft>
                <a:spcPts val="1200"/>
              </a:spcAft>
            </a:pPr>
            <a:r>
              <a:rPr lang="en-US" sz="2600" dirty="0">
                <a:solidFill>
                  <a:srgbClr val="212121"/>
                </a:solidFill>
                <a:latin typeface="+mn-lt"/>
              </a:rPr>
              <a:t>Officer questioned D for 30 to 40 minutes.</a:t>
            </a:r>
          </a:p>
          <a:p>
            <a:pPr>
              <a:spcAft>
                <a:spcPts val="1200"/>
              </a:spcAft>
            </a:pPr>
            <a:r>
              <a:rPr lang="en-US" sz="2600" dirty="0">
                <a:latin typeface="+mn-lt"/>
              </a:rPr>
              <a:t>Pre-</a:t>
            </a:r>
            <a:r>
              <a:rPr lang="en-US" sz="2600" i="1" dirty="0">
                <a:latin typeface="+mn-lt"/>
              </a:rPr>
              <a:t>Miranda</a:t>
            </a:r>
            <a:r>
              <a:rPr lang="en-US" sz="2600" dirty="0">
                <a:latin typeface="+mn-lt"/>
              </a:rPr>
              <a:t> </a:t>
            </a:r>
            <a:r>
              <a:rPr lang="en-US" sz="2600" dirty="0" err="1">
                <a:latin typeface="+mn-lt"/>
              </a:rPr>
              <a:t>Stmt</a:t>
            </a:r>
            <a:r>
              <a:rPr lang="en-US" sz="2600" dirty="0">
                <a:latin typeface="+mn-lt"/>
              </a:rPr>
              <a:t>: </a:t>
            </a:r>
            <a:r>
              <a:rPr lang="en-US" sz="2600" b="1" dirty="0">
                <a:solidFill>
                  <a:srgbClr val="FF0000"/>
                </a:solidFill>
                <a:latin typeface="+mn-lt"/>
              </a:rPr>
              <a:t>Seibert </a:t>
            </a:r>
            <a:r>
              <a:rPr lang="en-US" sz="2600" b="1" dirty="0" err="1">
                <a:solidFill>
                  <a:srgbClr val="FF0000"/>
                </a:solidFill>
                <a:latin typeface="+mn-lt"/>
              </a:rPr>
              <a:t>admitts</a:t>
            </a:r>
            <a:r>
              <a:rPr lang="en-US" sz="2600" b="1" dirty="0">
                <a:solidFill>
                  <a:srgbClr val="FF0000"/>
                </a:solidFill>
                <a:latin typeface="+mn-lt"/>
              </a:rPr>
              <a:t> </a:t>
            </a:r>
            <a:r>
              <a:rPr lang="en-US" sz="2600" dirty="0">
                <a:solidFill>
                  <a:srgbClr val="FF0000"/>
                </a:solidFill>
                <a:latin typeface="+mn-lt"/>
              </a:rPr>
              <a:t>she knew her son was meant to die in a house fire.</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chemeClr val="bg2"/>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sp>
        <p:nvSpPr>
          <p:cNvPr id="2" name="TextBox 1">
            <a:extLst>
              <a:ext uri="{FF2B5EF4-FFF2-40B4-BE49-F238E27FC236}">
                <a16:creationId xmlns:a16="http://schemas.microsoft.com/office/drawing/2014/main" id="{AB038C82-7463-9FBF-3887-92F77E3B161C}"/>
              </a:ext>
            </a:extLst>
          </p:cNvPr>
          <p:cNvSpPr txBox="1"/>
          <p:nvPr/>
        </p:nvSpPr>
        <p:spPr>
          <a:xfrm>
            <a:off x="4504465" y="7228174"/>
            <a:ext cx="3968262" cy="1292662"/>
          </a:xfrm>
          <a:prstGeom prst="rect">
            <a:avLst/>
          </a:prstGeom>
          <a:noFill/>
        </p:spPr>
        <p:txBody>
          <a:bodyPr wrap="square" rtlCol="0">
            <a:spAutoFit/>
          </a:bodyPr>
          <a:lstStyle/>
          <a:p>
            <a:r>
              <a:rPr lang="en-US" sz="2600" dirty="0">
                <a:latin typeface="+mn-lt"/>
              </a:rPr>
              <a:t>… “didn't you tell me that he was supposed to die in his sleep?”</a:t>
            </a:r>
          </a:p>
        </p:txBody>
      </p:sp>
    </p:spTree>
    <p:extLst>
      <p:ext uri="{BB962C8B-B14F-4D97-AF65-F5344CB8AC3E}">
        <p14:creationId xmlns:p14="http://schemas.microsoft.com/office/powerpoint/2010/main" val="6849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1.38889E-6 1.85185E-6 L -0.04809 -0.39676 " pathEditMode="relative" rAng="0" ptsTypes="AA">
                                      <p:cBhvr>
                                        <p:cTn id="22" dur="500" fill="hold"/>
                                        <p:tgtEl>
                                          <p:spTgt spid="2"/>
                                        </p:tgtEl>
                                        <p:attrNameLst>
                                          <p:attrName>ppt_x</p:attrName>
                                          <p:attrName>ppt_y</p:attrName>
                                        </p:attrNameLst>
                                      </p:cBhvr>
                                      <p:rCtr x="-2413" y="-19838"/>
                                    </p:animMotion>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2164432"/>
            <a:ext cx="8077200" cy="2554545"/>
          </a:xfrm>
          <a:prstGeom prst="rect">
            <a:avLst/>
          </a:prstGeom>
          <a:noFill/>
        </p:spPr>
        <p:txBody>
          <a:bodyPr wrap="square" rtlCol="0">
            <a:spAutoFit/>
          </a:bodyPr>
          <a:lstStyle/>
          <a:p>
            <a:pPr>
              <a:spcAft>
                <a:spcPts val="1200"/>
              </a:spcAft>
            </a:pPr>
            <a:r>
              <a:rPr lang="en-US" sz="3200" dirty="0">
                <a:solidFill>
                  <a:srgbClr val="212121"/>
                </a:solidFill>
                <a:latin typeface="+mn-lt"/>
              </a:rPr>
              <a:t>The </a:t>
            </a:r>
            <a:r>
              <a:rPr lang="en-US" sz="3200" i="1" dirty="0">
                <a:solidFill>
                  <a:srgbClr val="212121"/>
                </a:solidFill>
                <a:latin typeface="+mn-lt"/>
              </a:rPr>
              <a:t>Seibert</a:t>
            </a:r>
            <a:r>
              <a:rPr lang="en-US" sz="3200" dirty="0">
                <a:solidFill>
                  <a:srgbClr val="212121"/>
                </a:solidFill>
                <a:latin typeface="+mn-lt"/>
              </a:rPr>
              <a:t> plurality found that the purpose of this interrogation technique was to obtain a confession the suspect may not have made if she had understood her rights at the outset.</a:t>
            </a:r>
            <a:r>
              <a:rPr lang="en-US" sz="3200" baseline="30000" dirty="0">
                <a:solidFill>
                  <a:srgbClr val="212121"/>
                </a:solidFill>
                <a:latin typeface="+mn-lt"/>
              </a:rPr>
              <a:t>1</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spTree>
    <p:extLst>
      <p:ext uri="{BB962C8B-B14F-4D97-AF65-F5344CB8AC3E}">
        <p14:creationId xmlns:p14="http://schemas.microsoft.com/office/powerpoint/2010/main" val="13186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509986"/>
            <a:ext cx="8077200" cy="1015663"/>
          </a:xfrm>
          <a:prstGeom prst="rect">
            <a:avLst/>
          </a:prstGeom>
          <a:noFill/>
        </p:spPr>
        <p:txBody>
          <a:bodyPr wrap="square" rtlCol="0">
            <a:spAutoFit/>
          </a:bodyPr>
          <a:lstStyle/>
          <a:p>
            <a:pPr>
              <a:spcAft>
                <a:spcPts val="1200"/>
              </a:spcAft>
            </a:pPr>
            <a:r>
              <a:rPr lang="en-US" sz="3000" dirty="0">
                <a:solidFill>
                  <a:srgbClr val="212121"/>
                </a:solidFill>
                <a:latin typeface="+mn-lt"/>
              </a:rPr>
              <a:t>Five factors to be weighed when analyzing the effectiveness of the warning: </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sp>
        <p:nvSpPr>
          <p:cNvPr id="2" name="TextBox 1">
            <a:extLst>
              <a:ext uri="{FF2B5EF4-FFF2-40B4-BE49-F238E27FC236}">
                <a16:creationId xmlns:a16="http://schemas.microsoft.com/office/drawing/2014/main" id="{9BA21719-CDB3-115F-06B2-FF261757A3F9}"/>
              </a:ext>
            </a:extLst>
          </p:cNvPr>
          <p:cNvSpPr txBox="1"/>
          <p:nvPr/>
        </p:nvSpPr>
        <p:spPr>
          <a:xfrm>
            <a:off x="314793" y="2525649"/>
            <a:ext cx="3627619" cy="3970318"/>
          </a:xfrm>
          <a:prstGeom prst="rect">
            <a:avLst/>
          </a:prstGeom>
          <a:noFill/>
        </p:spPr>
        <p:txBody>
          <a:bodyPr wrap="square" rtlCol="0">
            <a:spAutoFit/>
          </a:bodyPr>
          <a:lstStyle/>
          <a:p>
            <a:pPr>
              <a:spcAft>
                <a:spcPts val="300"/>
              </a:spcAft>
            </a:pPr>
            <a:r>
              <a:rPr lang="en-US" sz="2800" dirty="0">
                <a:latin typeface="+mn-lt"/>
              </a:rPr>
              <a:t>(1) the completeness and detail of the questions and answers in the first round of interrogation,</a:t>
            </a:r>
          </a:p>
          <a:p>
            <a:pPr>
              <a:spcAft>
                <a:spcPts val="300"/>
              </a:spcAft>
            </a:pPr>
            <a:r>
              <a:rPr lang="en-US" sz="2800" dirty="0">
                <a:latin typeface="+mn-lt"/>
              </a:rPr>
              <a:t>(2) the overlapping content of the two statements,</a:t>
            </a:r>
          </a:p>
        </p:txBody>
      </p:sp>
      <p:sp>
        <p:nvSpPr>
          <p:cNvPr id="3" name="TextBox 2">
            <a:extLst>
              <a:ext uri="{FF2B5EF4-FFF2-40B4-BE49-F238E27FC236}">
                <a16:creationId xmlns:a16="http://schemas.microsoft.com/office/drawing/2014/main" id="{6B3942D2-368F-F896-B68D-FD3CB4EFC962}"/>
              </a:ext>
            </a:extLst>
          </p:cNvPr>
          <p:cNvSpPr txBox="1"/>
          <p:nvPr/>
        </p:nvSpPr>
        <p:spPr>
          <a:xfrm>
            <a:off x="4227226" y="2525649"/>
            <a:ext cx="4751883" cy="4047262"/>
          </a:xfrm>
          <a:prstGeom prst="rect">
            <a:avLst/>
          </a:prstGeom>
          <a:noFill/>
        </p:spPr>
        <p:txBody>
          <a:bodyPr wrap="square" rtlCol="0">
            <a:spAutoFit/>
          </a:bodyPr>
          <a:lstStyle/>
          <a:p>
            <a:pPr>
              <a:spcAft>
                <a:spcPts val="300"/>
              </a:spcAft>
            </a:pPr>
            <a:r>
              <a:rPr lang="en-US" sz="2800" dirty="0">
                <a:latin typeface="+mn-lt"/>
              </a:rPr>
              <a:t>(3) the timing and setting of the first and second interrogation, </a:t>
            </a:r>
          </a:p>
          <a:p>
            <a:pPr>
              <a:spcAft>
                <a:spcPts val="300"/>
              </a:spcAft>
            </a:pPr>
            <a:r>
              <a:rPr lang="en-US" sz="2800" dirty="0">
                <a:latin typeface="+mn-lt"/>
              </a:rPr>
              <a:t>(4) the continuity of police personnel, and </a:t>
            </a:r>
          </a:p>
          <a:p>
            <a:pPr>
              <a:spcAft>
                <a:spcPts val="300"/>
              </a:spcAft>
            </a:pPr>
            <a:r>
              <a:rPr lang="en-US" sz="2800" dirty="0">
                <a:latin typeface="+mn-lt"/>
              </a:rPr>
              <a:t>(5) the degree to which the interrogator's questions treated the second round as continuous with the first.</a:t>
            </a:r>
          </a:p>
        </p:txBody>
      </p:sp>
    </p:spTree>
    <p:extLst>
      <p:ext uri="{BB962C8B-B14F-4D97-AF65-F5344CB8AC3E}">
        <p14:creationId xmlns:p14="http://schemas.microsoft.com/office/powerpoint/2010/main" val="12241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64" presetClass="path" presetSubtype="0" accel="50000" decel="50000" fill="hold" grpId="1" nodeType="withEffect">
                                  <p:stCondLst>
                                    <p:cond delay="0"/>
                                  </p:stCondLst>
                                  <p:childTnLst>
                                    <p:animMotion origin="layout" path="M 0 -2.96296E-6 L 0 -0.15 " pathEditMode="relative" rAng="0" ptsTypes="AA">
                                      <p:cBhvr>
                                        <p:cTn id="14" dur="1000" fill="hold"/>
                                        <p:tgtEl>
                                          <p:spTgt spid="4"/>
                                        </p:tgtEl>
                                        <p:attrNameLst>
                                          <p:attrName>ppt_x</p:attrName>
                                          <p:attrName>ppt_y</p:attrName>
                                        </p:attrNameLst>
                                      </p:cBhvr>
                                      <p:rCtr x="0" y="-7500"/>
                                    </p:animMotion>
                                  </p:childTnLst>
                                </p:cTn>
                              </p:par>
                              <p:par>
                                <p:cTn id="15" presetID="1"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par>
                                <p:cTn id="17" presetID="64" presetClass="path" presetSubtype="0" fill="hold" grpId="1" nodeType="withEffect">
                                  <p:stCondLst>
                                    <p:cond delay="0"/>
                                  </p:stCondLst>
                                  <p:childTnLst>
                                    <p:animMotion origin="layout" path="M 0.00799 0.33542 L 0.00903 -0.06435 " pathEditMode="relative" rAng="0" ptsTypes="AA">
                                      <p:cBhvr>
                                        <p:cTn id="18" dur="1000" fill="hold"/>
                                        <p:tgtEl>
                                          <p:spTgt spid="2">
                                            <p:txEl>
                                              <p:pRg st="0" end="0"/>
                                            </p:txEl>
                                          </p:spTgt>
                                        </p:tgtEl>
                                        <p:attrNameLst>
                                          <p:attrName>ppt_x</p:attrName>
                                          <p:attrName>ppt_y</p:attrName>
                                        </p:attrNameLst>
                                      </p:cBhvr>
                                      <p:rCtr x="52" y="-2000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27" presetID="64" presetClass="path" presetSubtype="0" fill="hold" grpId="1" nodeType="withEffect">
                                  <p:stCondLst>
                                    <p:cond delay="0"/>
                                  </p:stCondLst>
                                  <p:childTnLst>
                                    <p:animMotion origin="layout" path="M 4.72222E-6 -4.81481E-6 L -0.00053 -0.06458 " pathEditMode="relative" rAng="0" ptsTypes="AA">
                                      <p:cBhvr>
                                        <p:cTn id="28" dur="500" fill="hold"/>
                                        <p:tgtEl>
                                          <p:spTgt spid="3">
                                            <p:txEl>
                                              <p:pRg st="0" end="0"/>
                                            </p:txEl>
                                          </p:spTgt>
                                        </p:tgtEl>
                                        <p:attrNameLst>
                                          <p:attrName>ppt_x</p:attrName>
                                          <p:attrName>ppt_y</p:attrName>
                                        </p:attrNameLst>
                                      </p:cBhvr>
                                      <p:rCtr x="-35" y="-3241"/>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33" presetID="64" presetClass="path" presetSubtype="0" fill="hold" grpId="1" nodeType="withEffect">
                                  <p:stCondLst>
                                    <p:cond delay="0"/>
                                  </p:stCondLst>
                                  <p:childTnLst>
                                    <p:animMotion origin="layout" path="M -2.77778E-6 4.07407E-6 L 0.00191 -0.02894 " pathEditMode="relative" rAng="0" ptsTypes="AA">
                                      <p:cBhvr>
                                        <p:cTn id="34" dur="500" fill="hold"/>
                                        <p:tgtEl>
                                          <p:spTgt spid="3">
                                            <p:txEl>
                                              <p:pRg st="1" end="1"/>
                                            </p:txEl>
                                          </p:spTgt>
                                        </p:tgtEl>
                                        <p:attrNameLst>
                                          <p:attrName>ppt_x</p:attrName>
                                          <p:attrName>ppt_y</p:attrName>
                                        </p:attrNameLst>
                                      </p:cBhvr>
                                      <p:rCtr x="87" y="-1458"/>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2" grpId="0" uiExpand="1" build="p"/>
      <p:bldP spid="2" grpId="1" uiExpand="1" build="allAtOnce"/>
      <p:bldP spid="3" grpId="0" uiExpand="1" build="p"/>
      <p:bldP spid="3" grpId="1" uiExpand="1"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920515"/>
            <a:ext cx="8077200" cy="4493538"/>
          </a:xfrm>
          <a:prstGeom prst="rect">
            <a:avLst/>
          </a:prstGeom>
          <a:noFill/>
        </p:spPr>
        <p:txBody>
          <a:bodyPr wrap="square" rtlCol="0">
            <a:spAutoFit/>
          </a:bodyPr>
          <a:lstStyle/>
          <a:p>
            <a:pPr>
              <a:spcAft>
                <a:spcPts val="1200"/>
              </a:spcAft>
            </a:pPr>
            <a:r>
              <a:rPr lang="en-US" sz="3200" i="1" dirty="0">
                <a:solidFill>
                  <a:srgbClr val="212121"/>
                </a:solidFill>
                <a:latin typeface="+mn-lt"/>
              </a:rPr>
              <a:t>Concurrence</a:t>
            </a:r>
            <a:r>
              <a:rPr lang="en-US" sz="3200" dirty="0">
                <a:solidFill>
                  <a:srgbClr val="212121"/>
                </a:solidFill>
                <a:latin typeface="+mn-lt"/>
              </a:rPr>
              <a:t>:  </a:t>
            </a:r>
          </a:p>
          <a:p>
            <a:pPr>
              <a:spcAft>
                <a:spcPts val="1200"/>
              </a:spcAft>
            </a:pPr>
            <a:r>
              <a:rPr lang="en-US" sz="3200" dirty="0">
                <a:solidFill>
                  <a:srgbClr val="212121"/>
                </a:solidFill>
                <a:latin typeface="+mn-lt"/>
              </a:rPr>
              <a:t>When a two-step interrogation technique is used …</a:t>
            </a:r>
          </a:p>
          <a:p>
            <a:pPr marL="468313">
              <a:spcAft>
                <a:spcPts val="1200"/>
              </a:spcAft>
            </a:pPr>
            <a:r>
              <a:rPr lang="en-US" sz="3200" dirty="0">
                <a:solidFill>
                  <a:srgbClr val="212121"/>
                </a:solidFill>
                <a:latin typeface="+mn-lt"/>
              </a:rPr>
              <a:t>in a </a:t>
            </a:r>
            <a:r>
              <a:rPr lang="en-US" sz="3200" b="1" dirty="0">
                <a:solidFill>
                  <a:srgbClr val="212121"/>
                </a:solidFill>
                <a:latin typeface="+mn-lt"/>
              </a:rPr>
              <a:t>deliberate, calculated way</a:t>
            </a:r>
            <a:r>
              <a:rPr lang="en-US" sz="3200" dirty="0">
                <a:solidFill>
                  <a:srgbClr val="212121"/>
                </a:solidFill>
                <a:latin typeface="+mn-lt"/>
              </a:rPr>
              <a:t> to undermine </a:t>
            </a:r>
            <a:r>
              <a:rPr lang="en-US" sz="3200" i="1" dirty="0">
                <a:solidFill>
                  <a:srgbClr val="212121"/>
                </a:solidFill>
                <a:latin typeface="+mn-lt"/>
              </a:rPr>
              <a:t>Miranda</a:t>
            </a:r>
            <a:r>
              <a:rPr lang="en-US" sz="3200" dirty="0">
                <a:solidFill>
                  <a:srgbClr val="212121"/>
                </a:solidFill>
                <a:latin typeface="+mn-lt"/>
              </a:rPr>
              <a:t> warnings, …</a:t>
            </a:r>
          </a:p>
          <a:p>
            <a:pPr marL="917575">
              <a:spcAft>
                <a:spcPts val="1200"/>
              </a:spcAft>
            </a:pPr>
            <a:r>
              <a:rPr lang="en-US" sz="3200" dirty="0">
                <a:solidFill>
                  <a:srgbClr val="212121"/>
                </a:solidFill>
                <a:latin typeface="+mn-lt"/>
              </a:rPr>
              <a:t>absent “</a:t>
            </a:r>
            <a:r>
              <a:rPr lang="en-US" sz="3200" b="1" dirty="0">
                <a:solidFill>
                  <a:srgbClr val="212121"/>
                </a:solidFill>
                <a:latin typeface="+mn-lt"/>
              </a:rPr>
              <a:t>curative measures</a:t>
            </a:r>
            <a:r>
              <a:rPr lang="en-US" sz="3200" dirty="0">
                <a:solidFill>
                  <a:srgbClr val="212121"/>
                </a:solidFill>
                <a:latin typeface="+mn-lt"/>
              </a:rPr>
              <a:t>,” the post-warning statements must be excluded.</a:t>
            </a:r>
            <a:r>
              <a:rPr lang="en-US" sz="3200" baseline="30000" dirty="0">
                <a:solidFill>
                  <a:srgbClr val="212121"/>
                </a:solidFill>
                <a:latin typeface="+mn-lt"/>
              </a:rPr>
              <a:t>1</a:t>
            </a: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spTree>
    <p:extLst>
      <p:ext uri="{BB962C8B-B14F-4D97-AF65-F5344CB8AC3E}">
        <p14:creationId xmlns:p14="http://schemas.microsoft.com/office/powerpoint/2010/main" val="13633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920515"/>
            <a:ext cx="8077200" cy="4493538"/>
          </a:xfrm>
          <a:prstGeom prst="rect">
            <a:avLst/>
          </a:prstGeom>
          <a:noFill/>
        </p:spPr>
        <p:txBody>
          <a:bodyPr wrap="square" rtlCol="0">
            <a:spAutoFit/>
          </a:bodyPr>
          <a:lstStyle/>
          <a:p>
            <a:pPr>
              <a:spcAft>
                <a:spcPts val="1200"/>
              </a:spcAft>
            </a:pPr>
            <a:r>
              <a:rPr lang="en-US" sz="3200" i="1" dirty="0">
                <a:solidFill>
                  <a:schemeClr val="accent2"/>
                </a:solidFill>
                <a:latin typeface="+mn-lt"/>
              </a:rPr>
              <a:t>Concurrence</a:t>
            </a:r>
            <a:r>
              <a:rPr lang="en-US" sz="3200" dirty="0">
                <a:solidFill>
                  <a:schemeClr val="accent2"/>
                </a:solidFill>
                <a:latin typeface="+mn-lt"/>
              </a:rPr>
              <a:t>:  </a:t>
            </a:r>
          </a:p>
          <a:p>
            <a:pPr>
              <a:spcAft>
                <a:spcPts val="1200"/>
              </a:spcAft>
            </a:pPr>
            <a:r>
              <a:rPr lang="en-US" sz="3200" dirty="0">
                <a:solidFill>
                  <a:schemeClr val="accent2"/>
                </a:solidFill>
                <a:latin typeface="+mn-lt"/>
              </a:rPr>
              <a:t>When a two-step interrogation technique is used …</a:t>
            </a:r>
          </a:p>
          <a:p>
            <a:pPr marL="468313">
              <a:spcAft>
                <a:spcPts val="1200"/>
              </a:spcAft>
            </a:pPr>
            <a:r>
              <a:rPr lang="en-US" sz="3200" dirty="0">
                <a:solidFill>
                  <a:schemeClr val="accent2"/>
                </a:solidFill>
                <a:latin typeface="+mn-lt"/>
              </a:rPr>
              <a:t>in a </a:t>
            </a:r>
            <a:r>
              <a:rPr lang="en-US" sz="3200" b="1" dirty="0">
                <a:solidFill>
                  <a:srgbClr val="212121"/>
                </a:solidFill>
                <a:latin typeface="+mn-lt"/>
              </a:rPr>
              <a:t>deliberate, calculated way</a:t>
            </a:r>
            <a:r>
              <a:rPr lang="en-US" sz="3200" dirty="0">
                <a:solidFill>
                  <a:srgbClr val="212121"/>
                </a:solidFill>
                <a:latin typeface="+mn-lt"/>
              </a:rPr>
              <a:t> </a:t>
            </a:r>
            <a:r>
              <a:rPr lang="en-US" sz="3200" dirty="0">
                <a:solidFill>
                  <a:schemeClr val="accent2"/>
                </a:solidFill>
                <a:latin typeface="+mn-lt"/>
              </a:rPr>
              <a:t>to undermine </a:t>
            </a:r>
            <a:r>
              <a:rPr lang="en-US" sz="3200" i="1" dirty="0">
                <a:solidFill>
                  <a:schemeClr val="accent2"/>
                </a:solidFill>
                <a:latin typeface="+mn-lt"/>
              </a:rPr>
              <a:t>Miranda</a:t>
            </a:r>
            <a:r>
              <a:rPr lang="en-US" sz="3200" dirty="0">
                <a:solidFill>
                  <a:schemeClr val="accent2"/>
                </a:solidFill>
                <a:latin typeface="+mn-lt"/>
              </a:rPr>
              <a:t> warnings, …</a:t>
            </a:r>
          </a:p>
          <a:p>
            <a:pPr marL="917575">
              <a:spcAft>
                <a:spcPts val="1200"/>
              </a:spcAft>
            </a:pPr>
            <a:r>
              <a:rPr lang="en-US" sz="3200" dirty="0">
                <a:solidFill>
                  <a:schemeClr val="accent2"/>
                </a:solidFill>
                <a:latin typeface="+mn-lt"/>
              </a:rPr>
              <a:t>absent </a:t>
            </a:r>
            <a:r>
              <a:rPr lang="en-US" sz="3200" dirty="0">
                <a:solidFill>
                  <a:srgbClr val="212121"/>
                </a:solidFill>
                <a:latin typeface="+mn-lt"/>
              </a:rPr>
              <a:t>“</a:t>
            </a:r>
            <a:r>
              <a:rPr lang="en-US" sz="3200" b="1" dirty="0">
                <a:solidFill>
                  <a:srgbClr val="212121"/>
                </a:solidFill>
                <a:latin typeface="+mn-lt"/>
              </a:rPr>
              <a:t>curative measures</a:t>
            </a:r>
            <a:r>
              <a:rPr lang="en-US" sz="3200" dirty="0">
                <a:solidFill>
                  <a:srgbClr val="212121"/>
                </a:solidFill>
                <a:latin typeface="+mn-lt"/>
              </a:rPr>
              <a:t>,” </a:t>
            </a:r>
            <a:r>
              <a:rPr lang="en-US" sz="3200" dirty="0">
                <a:solidFill>
                  <a:schemeClr val="accent2"/>
                </a:solidFill>
                <a:latin typeface="+mn-lt"/>
              </a:rPr>
              <a:t>the post-warning statements must be excluded.</a:t>
            </a:r>
            <a:r>
              <a:rPr lang="en-US" sz="3200" baseline="30000" dirty="0">
                <a:solidFill>
                  <a:schemeClr val="accent2"/>
                </a:solidFill>
                <a:latin typeface="+mn-lt"/>
              </a:rPr>
              <a:t>1</a:t>
            </a: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spTree>
    <p:extLst>
      <p:ext uri="{BB962C8B-B14F-4D97-AF65-F5344CB8AC3E}">
        <p14:creationId xmlns:p14="http://schemas.microsoft.com/office/powerpoint/2010/main" val="162192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218661" y="409767"/>
            <a:ext cx="8706678" cy="2123658"/>
          </a:xfrm>
          <a:prstGeom prst="rect">
            <a:avLst/>
          </a:prstGeom>
          <a:noFill/>
        </p:spPr>
        <p:txBody>
          <a:bodyPr wrap="square" rtlCol="0">
            <a:spAutoFit/>
          </a:bodyPr>
          <a:lstStyle/>
          <a:p>
            <a:pPr>
              <a:spcAft>
                <a:spcPts val="1200"/>
              </a:spcAft>
            </a:pPr>
            <a:r>
              <a:rPr lang="en-US" sz="2800" dirty="0">
                <a:solidFill>
                  <a:srgbClr val="212121"/>
                </a:solidFill>
                <a:latin typeface="+mn-lt"/>
              </a:rPr>
              <a:t>Curative Measures such as:</a:t>
            </a:r>
          </a:p>
          <a:p>
            <a:pPr marL="693738" indent="-515938">
              <a:spcAft>
                <a:spcPts val="1200"/>
              </a:spcAft>
            </a:pPr>
            <a:r>
              <a:rPr lang="en-US" sz="2800" dirty="0">
                <a:solidFill>
                  <a:srgbClr val="212121"/>
                </a:solidFill>
                <a:latin typeface="+mn-lt"/>
              </a:rPr>
              <a:t>(1)	</a:t>
            </a:r>
            <a:r>
              <a:rPr lang="en-US" sz="2800" b="1" dirty="0">
                <a:solidFill>
                  <a:srgbClr val="212121"/>
                </a:solidFill>
                <a:latin typeface="+mn-lt"/>
              </a:rPr>
              <a:t>Substantial break in time </a:t>
            </a:r>
            <a:r>
              <a:rPr lang="en-US" sz="2800" b="1" dirty="0" err="1">
                <a:solidFill>
                  <a:srgbClr val="212121"/>
                </a:solidFill>
                <a:latin typeface="+mn-lt"/>
              </a:rPr>
              <a:t>btn</a:t>
            </a:r>
            <a:r>
              <a:rPr lang="en-US" sz="2800" b="1" dirty="0">
                <a:solidFill>
                  <a:srgbClr val="212121"/>
                </a:solidFill>
                <a:latin typeface="+mn-lt"/>
              </a:rPr>
              <a:t> </a:t>
            </a:r>
            <a:r>
              <a:rPr lang="en-US" sz="2800" b="1" dirty="0" err="1">
                <a:solidFill>
                  <a:srgbClr val="212121"/>
                </a:solidFill>
                <a:latin typeface="+mn-lt"/>
              </a:rPr>
              <a:t>stmts</a:t>
            </a:r>
            <a:r>
              <a:rPr lang="en-US" sz="2800" b="1" dirty="0">
                <a:solidFill>
                  <a:srgbClr val="212121"/>
                </a:solidFill>
                <a:latin typeface="+mn-lt"/>
              </a:rPr>
              <a:t>;</a:t>
            </a:r>
            <a:endParaRPr lang="en-US" sz="2000" dirty="0">
              <a:solidFill>
                <a:srgbClr val="212121"/>
              </a:solidFill>
              <a:latin typeface="+mn-lt"/>
            </a:endParaRPr>
          </a:p>
          <a:p>
            <a:pPr marL="693738" indent="-515938">
              <a:spcAft>
                <a:spcPts val="1200"/>
              </a:spcAft>
            </a:pPr>
            <a:r>
              <a:rPr lang="en-US" sz="2800" dirty="0">
                <a:solidFill>
                  <a:srgbClr val="212121"/>
                </a:solidFill>
                <a:latin typeface="+mn-lt"/>
              </a:rPr>
              <a:t>(2)	</a:t>
            </a:r>
            <a:r>
              <a:rPr lang="en-US" sz="2800" b="1" dirty="0">
                <a:solidFill>
                  <a:srgbClr val="212121"/>
                </a:solidFill>
                <a:latin typeface="+mn-lt"/>
              </a:rPr>
              <a:t>Explaining</a:t>
            </a:r>
            <a:r>
              <a:rPr lang="en-US" sz="2800" dirty="0">
                <a:solidFill>
                  <a:srgbClr val="212121"/>
                </a:solidFill>
                <a:latin typeface="+mn-lt"/>
              </a:rPr>
              <a:t> </a:t>
            </a:r>
            <a:r>
              <a:rPr lang="en-US" sz="2000" dirty="0">
                <a:solidFill>
                  <a:srgbClr val="212121"/>
                </a:solidFill>
                <a:latin typeface="+mn-lt"/>
              </a:rPr>
              <a:t>that the </a:t>
            </a:r>
            <a:r>
              <a:rPr lang="en-US" sz="2800" b="1" dirty="0">
                <a:solidFill>
                  <a:srgbClr val="212121"/>
                </a:solidFill>
                <a:latin typeface="+mn-lt"/>
              </a:rPr>
              <a:t>unwarned statements are</a:t>
            </a:r>
            <a:r>
              <a:rPr lang="en-US" sz="2000" dirty="0">
                <a:solidFill>
                  <a:srgbClr val="212121"/>
                </a:solidFill>
                <a:latin typeface="+mn-lt"/>
              </a:rPr>
              <a:t> </a:t>
            </a:r>
            <a:r>
              <a:rPr lang="en-US" sz="2800" b="1" dirty="0">
                <a:solidFill>
                  <a:srgbClr val="212121"/>
                </a:solidFill>
                <a:latin typeface="+mn-lt"/>
              </a:rPr>
              <a:t>likely inadmissible</a:t>
            </a:r>
            <a:r>
              <a:rPr lang="en-US" sz="2800" dirty="0">
                <a:solidFill>
                  <a:srgbClr val="212121"/>
                </a:solidFill>
                <a:latin typeface="+mn-lt"/>
              </a:rPr>
              <a:t>;</a:t>
            </a: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218661" y="-1384853"/>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grpSp>
        <p:nvGrpSpPr>
          <p:cNvPr id="21" name="Group 20">
            <a:extLst>
              <a:ext uri="{FF2B5EF4-FFF2-40B4-BE49-F238E27FC236}">
                <a16:creationId xmlns:a16="http://schemas.microsoft.com/office/drawing/2014/main" id="{DD87159C-24CB-B537-01B5-AA080F8B24E9}"/>
              </a:ext>
            </a:extLst>
          </p:cNvPr>
          <p:cNvGrpSpPr/>
          <p:nvPr/>
        </p:nvGrpSpPr>
        <p:grpSpPr>
          <a:xfrm>
            <a:off x="2149008" y="3280261"/>
            <a:ext cx="5232294" cy="3165935"/>
            <a:chOff x="1212573" y="2681906"/>
            <a:chExt cx="6400801" cy="3872971"/>
          </a:xfrm>
        </p:grpSpPr>
        <p:pic>
          <p:nvPicPr>
            <p:cNvPr id="22" name="Picture 21" descr="A close-up of a yellow lined paper&#10;&#10;Description automatically generated">
              <a:extLst>
                <a:ext uri="{FF2B5EF4-FFF2-40B4-BE49-F238E27FC236}">
                  <a16:creationId xmlns:a16="http://schemas.microsoft.com/office/drawing/2014/main" id="{132CE404-615D-3039-9B25-BC91275B0BB4}"/>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
                      </a14:imgEffect>
                    </a14:imgLayer>
                  </a14:imgProps>
                </a:ext>
              </a:extLst>
            </a:blip>
            <a:stretch>
              <a:fillRect/>
            </a:stretch>
          </p:blipFill>
          <p:spPr>
            <a:xfrm>
              <a:off x="1212573" y="2681906"/>
              <a:ext cx="6400801" cy="3872971"/>
            </a:xfrm>
            <a:prstGeom prst="rect">
              <a:avLst/>
            </a:prstGeom>
          </p:spPr>
        </p:pic>
        <p:sp>
          <p:nvSpPr>
            <p:cNvPr id="23" name="Rectangle 22">
              <a:extLst>
                <a:ext uri="{FF2B5EF4-FFF2-40B4-BE49-F238E27FC236}">
                  <a16:creationId xmlns:a16="http://schemas.microsoft.com/office/drawing/2014/main" id="{CEAE7C93-EA40-FF0E-F651-18BC325EA30D}"/>
                </a:ext>
              </a:extLst>
            </p:cNvPr>
            <p:cNvSpPr/>
            <p:nvPr/>
          </p:nvSpPr>
          <p:spPr bwMode="auto">
            <a:xfrm>
              <a:off x="2415941" y="2800952"/>
              <a:ext cx="304800"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a:extLst>
                <a:ext uri="{FF2B5EF4-FFF2-40B4-BE49-F238E27FC236}">
                  <a16:creationId xmlns:a16="http://schemas.microsoft.com/office/drawing/2014/main" id="{3F524A34-26C1-07A1-5311-B378CF3F6178}"/>
                </a:ext>
              </a:extLst>
            </p:cNvPr>
            <p:cNvSpPr/>
            <p:nvPr/>
          </p:nvSpPr>
          <p:spPr bwMode="auto">
            <a:xfrm>
              <a:off x="4151226" y="3019125"/>
              <a:ext cx="212070"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a:extLst>
                <a:ext uri="{FF2B5EF4-FFF2-40B4-BE49-F238E27FC236}">
                  <a16:creationId xmlns:a16="http://schemas.microsoft.com/office/drawing/2014/main" id="{224F5E92-6CA8-4246-4AFA-9A1F40CC7B4B}"/>
                </a:ext>
              </a:extLst>
            </p:cNvPr>
            <p:cNvSpPr/>
            <p:nvPr/>
          </p:nvSpPr>
          <p:spPr bwMode="auto">
            <a:xfrm>
              <a:off x="2906358" y="3853315"/>
              <a:ext cx="468901" cy="8662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a:extLst>
                <a:ext uri="{FF2B5EF4-FFF2-40B4-BE49-F238E27FC236}">
                  <a16:creationId xmlns:a16="http://schemas.microsoft.com/office/drawing/2014/main" id="{B94795C1-176C-E9D5-58A3-AF553703DCE2}"/>
                </a:ext>
              </a:extLst>
            </p:cNvPr>
            <p:cNvSpPr/>
            <p:nvPr/>
          </p:nvSpPr>
          <p:spPr bwMode="auto">
            <a:xfrm>
              <a:off x="2498889" y="2949433"/>
              <a:ext cx="767284"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a:extLst>
                <a:ext uri="{FF2B5EF4-FFF2-40B4-BE49-F238E27FC236}">
                  <a16:creationId xmlns:a16="http://schemas.microsoft.com/office/drawing/2014/main" id="{BEFDC1C3-1874-2AEF-8272-E7DD5CE497C0}"/>
                </a:ext>
              </a:extLst>
            </p:cNvPr>
            <p:cNvSpPr/>
            <p:nvPr/>
          </p:nvSpPr>
          <p:spPr bwMode="auto">
            <a:xfrm>
              <a:off x="1449735" y="3218381"/>
              <a:ext cx="2750088" cy="349383"/>
            </a:xfrm>
            <a:prstGeom prst="rect">
              <a:avLst/>
            </a:prstGeom>
            <a:solidFill>
              <a:schemeClr val="bg1">
                <a:alpha val="92999"/>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8" name="Rectangle 27">
              <a:extLst>
                <a:ext uri="{FF2B5EF4-FFF2-40B4-BE49-F238E27FC236}">
                  <a16:creationId xmlns:a16="http://schemas.microsoft.com/office/drawing/2014/main" id="{4C48C547-82F6-E7C3-C368-7FFAFF104120}"/>
                </a:ext>
              </a:extLst>
            </p:cNvPr>
            <p:cNvSpPr/>
            <p:nvPr/>
          </p:nvSpPr>
          <p:spPr bwMode="auto">
            <a:xfrm>
              <a:off x="1468985" y="4107114"/>
              <a:ext cx="2820674" cy="349383"/>
            </a:xfrm>
            <a:prstGeom prst="rect">
              <a:avLst/>
            </a:prstGeom>
            <a:solidFill>
              <a:schemeClr val="bg1">
                <a:alpha val="92999"/>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9" name="Rectangle 28">
              <a:extLst>
                <a:ext uri="{FF2B5EF4-FFF2-40B4-BE49-F238E27FC236}">
                  <a16:creationId xmlns:a16="http://schemas.microsoft.com/office/drawing/2014/main" id="{496DCF08-4C1A-D043-498B-974C739749FA}"/>
                </a:ext>
              </a:extLst>
            </p:cNvPr>
            <p:cNvSpPr/>
            <p:nvPr/>
          </p:nvSpPr>
          <p:spPr bwMode="auto">
            <a:xfrm>
              <a:off x="4137259" y="6337860"/>
              <a:ext cx="255069"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a:extLst>
                <a:ext uri="{FF2B5EF4-FFF2-40B4-BE49-F238E27FC236}">
                  <a16:creationId xmlns:a16="http://schemas.microsoft.com/office/drawing/2014/main" id="{E8918B04-4E15-D8EC-EBD9-9ABB7C35CDCF}"/>
                </a:ext>
              </a:extLst>
            </p:cNvPr>
            <p:cNvSpPr/>
            <p:nvPr/>
          </p:nvSpPr>
          <p:spPr bwMode="auto">
            <a:xfrm>
              <a:off x="2690261" y="5243788"/>
              <a:ext cx="713874"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1" name="Rectangle 30">
              <a:extLst>
                <a:ext uri="{FF2B5EF4-FFF2-40B4-BE49-F238E27FC236}">
                  <a16:creationId xmlns:a16="http://schemas.microsoft.com/office/drawing/2014/main" id="{4EFDB322-78F8-538F-7CC2-627E39B3D5A0}"/>
                </a:ext>
              </a:extLst>
            </p:cNvPr>
            <p:cNvSpPr/>
            <p:nvPr/>
          </p:nvSpPr>
          <p:spPr bwMode="auto">
            <a:xfrm>
              <a:off x="3485949" y="5490836"/>
              <a:ext cx="713874"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2" name="Rectangle 31">
              <a:extLst>
                <a:ext uri="{FF2B5EF4-FFF2-40B4-BE49-F238E27FC236}">
                  <a16:creationId xmlns:a16="http://schemas.microsoft.com/office/drawing/2014/main" id="{251C6176-25DB-8CAE-621A-A0C2113A9345}"/>
                </a:ext>
              </a:extLst>
            </p:cNvPr>
            <p:cNvSpPr/>
            <p:nvPr/>
          </p:nvSpPr>
          <p:spPr bwMode="auto">
            <a:xfrm>
              <a:off x="1551270" y="5615963"/>
              <a:ext cx="2443213"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3" name="Rectangle 32">
              <a:extLst>
                <a:ext uri="{FF2B5EF4-FFF2-40B4-BE49-F238E27FC236}">
                  <a16:creationId xmlns:a16="http://schemas.microsoft.com/office/drawing/2014/main" id="{9A692849-9DF2-ED59-DF8C-D066C70AAB01}"/>
                </a:ext>
              </a:extLst>
            </p:cNvPr>
            <p:cNvSpPr/>
            <p:nvPr/>
          </p:nvSpPr>
          <p:spPr bwMode="auto">
            <a:xfrm>
              <a:off x="1657715" y="4742286"/>
              <a:ext cx="2443213"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4" name="Rectangle 33">
              <a:extLst>
                <a:ext uri="{FF2B5EF4-FFF2-40B4-BE49-F238E27FC236}">
                  <a16:creationId xmlns:a16="http://schemas.microsoft.com/office/drawing/2014/main" id="{BF8987EB-5AAB-9173-1088-F8099F5927EE}"/>
                </a:ext>
              </a:extLst>
            </p:cNvPr>
            <p:cNvSpPr/>
            <p:nvPr/>
          </p:nvSpPr>
          <p:spPr bwMode="auto">
            <a:xfrm>
              <a:off x="1499134" y="4871613"/>
              <a:ext cx="2638125"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5" name="Rectangle 34">
              <a:extLst>
                <a:ext uri="{FF2B5EF4-FFF2-40B4-BE49-F238E27FC236}">
                  <a16:creationId xmlns:a16="http://schemas.microsoft.com/office/drawing/2014/main" id="{C17AC74F-C4F9-7CCA-E073-E5E125942BA2}"/>
                </a:ext>
              </a:extLst>
            </p:cNvPr>
            <p:cNvSpPr/>
            <p:nvPr/>
          </p:nvSpPr>
          <p:spPr bwMode="auto">
            <a:xfrm>
              <a:off x="1468986" y="4990322"/>
              <a:ext cx="2207866"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36" name="TextBox 35">
            <a:extLst>
              <a:ext uri="{FF2B5EF4-FFF2-40B4-BE49-F238E27FC236}">
                <a16:creationId xmlns:a16="http://schemas.microsoft.com/office/drawing/2014/main" id="{C26A7687-CAE8-2CA8-CEC6-BB929AF8AA79}"/>
              </a:ext>
            </a:extLst>
          </p:cNvPr>
          <p:cNvSpPr txBox="1"/>
          <p:nvPr/>
        </p:nvSpPr>
        <p:spPr>
          <a:xfrm>
            <a:off x="2582378" y="3276097"/>
            <a:ext cx="1549114" cy="3170099"/>
          </a:xfrm>
          <a:prstGeom prst="rect">
            <a:avLst/>
          </a:prstGeom>
          <a:noFill/>
        </p:spPr>
        <p:txBody>
          <a:bodyPr wrap="square" rtlCol="0">
            <a:spAutoFit/>
          </a:bodyPr>
          <a:lstStyle/>
          <a:p>
            <a:r>
              <a:rPr lang="en-US" sz="20000" dirty="0">
                <a:solidFill>
                  <a:srgbClr val="FF0000"/>
                </a:solidFill>
                <a:latin typeface="+mn-lt"/>
              </a:rPr>
              <a:t>X</a:t>
            </a:r>
          </a:p>
        </p:txBody>
      </p:sp>
    </p:spTree>
    <p:extLst>
      <p:ext uri="{BB962C8B-B14F-4D97-AF65-F5344CB8AC3E}">
        <p14:creationId xmlns:p14="http://schemas.microsoft.com/office/powerpoint/2010/main" val="17556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3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218661" y="409767"/>
            <a:ext cx="8706678" cy="2554545"/>
          </a:xfrm>
          <a:prstGeom prst="rect">
            <a:avLst/>
          </a:prstGeom>
          <a:noFill/>
        </p:spPr>
        <p:txBody>
          <a:bodyPr wrap="square" rtlCol="0">
            <a:spAutoFit/>
          </a:bodyPr>
          <a:lstStyle/>
          <a:p>
            <a:pPr>
              <a:spcAft>
                <a:spcPts val="1200"/>
              </a:spcAft>
            </a:pPr>
            <a:r>
              <a:rPr lang="en-US" sz="2800" dirty="0">
                <a:solidFill>
                  <a:srgbClr val="212121"/>
                </a:solidFill>
                <a:latin typeface="+mn-lt"/>
              </a:rPr>
              <a:t>Curative Measures such as:</a:t>
            </a:r>
          </a:p>
          <a:p>
            <a:pPr marL="693738" indent="-515938">
              <a:spcAft>
                <a:spcPts val="1200"/>
              </a:spcAft>
            </a:pPr>
            <a:r>
              <a:rPr lang="en-US" sz="2800" dirty="0">
                <a:solidFill>
                  <a:srgbClr val="212121"/>
                </a:solidFill>
                <a:latin typeface="+mn-lt"/>
              </a:rPr>
              <a:t>(3)	</a:t>
            </a:r>
            <a:r>
              <a:rPr lang="en-US" sz="2800" b="1" dirty="0">
                <a:solidFill>
                  <a:srgbClr val="212121"/>
                </a:solidFill>
                <a:latin typeface="+mn-lt"/>
              </a:rPr>
              <a:t>Informing</a:t>
            </a:r>
            <a:r>
              <a:rPr lang="en-US" sz="2800" dirty="0">
                <a:solidFill>
                  <a:srgbClr val="212121"/>
                </a:solidFill>
                <a:latin typeface="+mn-lt"/>
              </a:rPr>
              <a:t> </a:t>
            </a:r>
            <a:r>
              <a:rPr lang="en-US" sz="2000" dirty="0">
                <a:solidFill>
                  <a:srgbClr val="212121"/>
                </a:solidFill>
                <a:latin typeface="+mn-lt"/>
              </a:rPr>
              <a:t>the suspect he is </a:t>
            </a:r>
            <a:r>
              <a:rPr lang="en-US" sz="2800" b="1" dirty="0">
                <a:solidFill>
                  <a:srgbClr val="212121"/>
                </a:solidFill>
                <a:latin typeface="+mn-lt"/>
              </a:rPr>
              <a:t>not obligated to repeat </a:t>
            </a:r>
            <a:r>
              <a:rPr lang="en-US" sz="2800" dirty="0">
                <a:solidFill>
                  <a:srgbClr val="212121"/>
                </a:solidFill>
                <a:latin typeface="+mn-lt"/>
              </a:rPr>
              <a:t>the </a:t>
            </a:r>
            <a:r>
              <a:rPr lang="en-US" sz="2000" dirty="0">
                <a:solidFill>
                  <a:srgbClr val="212121"/>
                </a:solidFill>
                <a:latin typeface="+mn-lt"/>
              </a:rPr>
              <a:t>unwarned statement;</a:t>
            </a:r>
          </a:p>
          <a:p>
            <a:pPr marL="693738" indent="-515938">
              <a:spcAft>
                <a:spcPts val="1200"/>
              </a:spcAft>
            </a:pPr>
            <a:r>
              <a:rPr lang="en-US" sz="2800" dirty="0">
                <a:solidFill>
                  <a:srgbClr val="212121"/>
                </a:solidFill>
                <a:latin typeface="+mn-lt"/>
              </a:rPr>
              <a:t>(4)	</a:t>
            </a:r>
            <a:r>
              <a:rPr lang="en-US" sz="2800" b="1" dirty="0">
                <a:solidFill>
                  <a:srgbClr val="212121"/>
                </a:solidFill>
                <a:latin typeface="+mn-lt"/>
              </a:rPr>
              <a:t>Officers refrain from referring </a:t>
            </a:r>
            <a:r>
              <a:rPr lang="en-US" sz="2800" dirty="0">
                <a:solidFill>
                  <a:srgbClr val="212121"/>
                </a:solidFill>
                <a:latin typeface="+mn-lt"/>
              </a:rPr>
              <a:t>to the </a:t>
            </a:r>
            <a:r>
              <a:rPr lang="en-US" sz="2800" b="1" dirty="0">
                <a:solidFill>
                  <a:srgbClr val="212121"/>
                </a:solidFill>
                <a:latin typeface="+mn-lt"/>
              </a:rPr>
              <a:t>unwarned statement</a:t>
            </a:r>
            <a:r>
              <a:rPr lang="en-US" sz="2800" dirty="0">
                <a:solidFill>
                  <a:srgbClr val="212121"/>
                </a:solidFill>
                <a:latin typeface="+mn-lt"/>
              </a:rPr>
              <a:t> </a:t>
            </a:r>
            <a:r>
              <a:rPr lang="en-US" sz="2000" dirty="0">
                <a:solidFill>
                  <a:srgbClr val="212121"/>
                </a:solidFill>
                <a:latin typeface="+mn-lt"/>
              </a:rPr>
              <a:t>unless the defendant refers to it first; or </a:t>
            </a:r>
            <a:endParaRPr lang="en-US" sz="2800" dirty="0">
              <a:solidFill>
                <a:srgbClr val="212121"/>
              </a:solidFill>
              <a:latin typeface="+mn-lt"/>
            </a:endParaRP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218661" y="-1384853"/>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grpSp>
        <p:nvGrpSpPr>
          <p:cNvPr id="2" name="Group 1">
            <a:extLst>
              <a:ext uri="{FF2B5EF4-FFF2-40B4-BE49-F238E27FC236}">
                <a16:creationId xmlns:a16="http://schemas.microsoft.com/office/drawing/2014/main" id="{2F173805-6D4E-7217-18CB-3193FC13AD08}"/>
              </a:ext>
            </a:extLst>
          </p:cNvPr>
          <p:cNvGrpSpPr/>
          <p:nvPr/>
        </p:nvGrpSpPr>
        <p:grpSpPr>
          <a:xfrm>
            <a:off x="2149008" y="3280261"/>
            <a:ext cx="5232294" cy="3165935"/>
            <a:chOff x="1212573" y="2681906"/>
            <a:chExt cx="6400801" cy="3872971"/>
          </a:xfrm>
        </p:grpSpPr>
        <p:pic>
          <p:nvPicPr>
            <p:cNvPr id="21" name="Picture 20" descr="A close-up of a yellow lined paper&#10;&#10;Description automatically generated">
              <a:extLst>
                <a:ext uri="{FF2B5EF4-FFF2-40B4-BE49-F238E27FC236}">
                  <a16:creationId xmlns:a16="http://schemas.microsoft.com/office/drawing/2014/main" id="{88EC0513-99C6-73E3-5736-FFA3838FC807}"/>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
                      </a14:imgEffect>
                    </a14:imgLayer>
                  </a14:imgProps>
                </a:ext>
              </a:extLst>
            </a:blip>
            <a:stretch>
              <a:fillRect/>
            </a:stretch>
          </p:blipFill>
          <p:spPr>
            <a:xfrm>
              <a:off x="1212573" y="2681906"/>
              <a:ext cx="6400801" cy="3872971"/>
            </a:xfrm>
            <a:prstGeom prst="rect">
              <a:avLst/>
            </a:prstGeom>
          </p:spPr>
        </p:pic>
        <p:sp>
          <p:nvSpPr>
            <p:cNvPr id="22" name="Rectangle 21">
              <a:extLst>
                <a:ext uri="{FF2B5EF4-FFF2-40B4-BE49-F238E27FC236}">
                  <a16:creationId xmlns:a16="http://schemas.microsoft.com/office/drawing/2014/main" id="{D264C4D2-D35F-41A7-1BE2-72FEDB55D257}"/>
                </a:ext>
              </a:extLst>
            </p:cNvPr>
            <p:cNvSpPr/>
            <p:nvPr/>
          </p:nvSpPr>
          <p:spPr bwMode="auto">
            <a:xfrm>
              <a:off x="2415941" y="2800952"/>
              <a:ext cx="304800"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Rectangle 22">
              <a:extLst>
                <a:ext uri="{FF2B5EF4-FFF2-40B4-BE49-F238E27FC236}">
                  <a16:creationId xmlns:a16="http://schemas.microsoft.com/office/drawing/2014/main" id="{16FD7759-B771-1AD4-24C5-11BA07BA636C}"/>
                </a:ext>
              </a:extLst>
            </p:cNvPr>
            <p:cNvSpPr/>
            <p:nvPr/>
          </p:nvSpPr>
          <p:spPr bwMode="auto">
            <a:xfrm>
              <a:off x="4151226" y="3019125"/>
              <a:ext cx="212070"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a:extLst>
                <a:ext uri="{FF2B5EF4-FFF2-40B4-BE49-F238E27FC236}">
                  <a16:creationId xmlns:a16="http://schemas.microsoft.com/office/drawing/2014/main" id="{964E5B31-A21C-A408-766C-189E149CCE35}"/>
                </a:ext>
              </a:extLst>
            </p:cNvPr>
            <p:cNvSpPr/>
            <p:nvPr/>
          </p:nvSpPr>
          <p:spPr bwMode="auto">
            <a:xfrm>
              <a:off x="2906358" y="3853315"/>
              <a:ext cx="468901" cy="8662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a:extLst>
                <a:ext uri="{FF2B5EF4-FFF2-40B4-BE49-F238E27FC236}">
                  <a16:creationId xmlns:a16="http://schemas.microsoft.com/office/drawing/2014/main" id="{65605DDD-E140-5159-F93D-2C1AA4B82494}"/>
                </a:ext>
              </a:extLst>
            </p:cNvPr>
            <p:cNvSpPr/>
            <p:nvPr/>
          </p:nvSpPr>
          <p:spPr bwMode="auto">
            <a:xfrm>
              <a:off x="2498889" y="2949433"/>
              <a:ext cx="767284"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a:extLst>
                <a:ext uri="{FF2B5EF4-FFF2-40B4-BE49-F238E27FC236}">
                  <a16:creationId xmlns:a16="http://schemas.microsoft.com/office/drawing/2014/main" id="{D1EAFC87-24C7-BF36-3656-FF361477C353}"/>
                </a:ext>
              </a:extLst>
            </p:cNvPr>
            <p:cNvSpPr/>
            <p:nvPr/>
          </p:nvSpPr>
          <p:spPr bwMode="auto">
            <a:xfrm>
              <a:off x="1449735" y="3218381"/>
              <a:ext cx="2750088" cy="349383"/>
            </a:xfrm>
            <a:prstGeom prst="rect">
              <a:avLst/>
            </a:prstGeom>
            <a:solidFill>
              <a:schemeClr val="bg1">
                <a:alpha val="92999"/>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a:extLst>
                <a:ext uri="{FF2B5EF4-FFF2-40B4-BE49-F238E27FC236}">
                  <a16:creationId xmlns:a16="http://schemas.microsoft.com/office/drawing/2014/main" id="{A55C309D-BF17-2C79-88EB-AE798585A493}"/>
                </a:ext>
              </a:extLst>
            </p:cNvPr>
            <p:cNvSpPr/>
            <p:nvPr/>
          </p:nvSpPr>
          <p:spPr bwMode="auto">
            <a:xfrm>
              <a:off x="1468985" y="4107114"/>
              <a:ext cx="2820674" cy="349383"/>
            </a:xfrm>
            <a:prstGeom prst="rect">
              <a:avLst/>
            </a:prstGeom>
            <a:solidFill>
              <a:schemeClr val="bg1">
                <a:alpha val="92999"/>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8" name="Rectangle 27">
              <a:extLst>
                <a:ext uri="{FF2B5EF4-FFF2-40B4-BE49-F238E27FC236}">
                  <a16:creationId xmlns:a16="http://schemas.microsoft.com/office/drawing/2014/main" id="{B8668BA4-A92D-E401-CD61-A8E9A9418B14}"/>
                </a:ext>
              </a:extLst>
            </p:cNvPr>
            <p:cNvSpPr/>
            <p:nvPr/>
          </p:nvSpPr>
          <p:spPr bwMode="auto">
            <a:xfrm>
              <a:off x="4137259" y="6337860"/>
              <a:ext cx="255069"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9" name="Rectangle 28">
              <a:extLst>
                <a:ext uri="{FF2B5EF4-FFF2-40B4-BE49-F238E27FC236}">
                  <a16:creationId xmlns:a16="http://schemas.microsoft.com/office/drawing/2014/main" id="{D00E921B-2FEE-BECC-EF70-23309DC2A993}"/>
                </a:ext>
              </a:extLst>
            </p:cNvPr>
            <p:cNvSpPr/>
            <p:nvPr/>
          </p:nvSpPr>
          <p:spPr bwMode="auto">
            <a:xfrm>
              <a:off x="2690261" y="5243788"/>
              <a:ext cx="713874"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a:extLst>
                <a:ext uri="{FF2B5EF4-FFF2-40B4-BE49-F238E27FC236}">
                  <a16:creationId xmlns:a16="http://schemas.microsoft.com/office/drawing/2014/main" id="{3CD04757-6E3F-9D46-261C-9851DDDBBD80}"/>
                </a:ext>
              </a:extLst>
            </p:cNvPr>
            <p:cNvSpPr/>
            <p:nvPr/>
          </p:nvSpPr>
          <p:spPr bwMode="auto">
            <a:xfrm>
              <a:off x="3485949" y="5490836"/>
              <a:ext cx="713874"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1" name="Rectangle 30">
              <a:extLst>
                <a:ext uri="{FF2B5EF4-FFF2-40B4-BE49-F238E27FC236}">
                  <a16:creationId xmlns:a16="http://schemas.microsoft.com/office/drawing/2014/main" id="{0F7FFABA-48FA-F0AF-3BF4-67D13B7C257A}"/>
                </a:ext>
              </a:extLst>
            </p:cNvPr>
            <p:cNvSpPr/>
            <p:nvPr/>
          </p:nvSpPr>
          <p:spPr bwMode="auto">
            <a:xfrm>
              <a:off x="1551270" y="5615963"/>
              <a:ext cx="2443213"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2" name="Rectangle 31">
              <a:extLst>
                <a:ext uri="{FF2B5EF4-FFF2-40B4-BE49-F238E27FC236}">
                  <a16:creationId xmlns:a16="http://schemas.microsoft.com/office/drawing/2014/main" id="{DA3D05D3-801F-60F6-B02F-E22AF1A84E1F}"/>
                </a:ext>
              </a:extLst>
            </p:cNvPr>
            <p:cNvSpPr/>
            <p:nvPr/>
          </p:nvSpPr>
          <p:spPr bwMode="auto">
            <a:xfrm>
              <a:off x="1657715" y="4742286"/>
              <a:ext cx="2443213"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3" name="Rectangle 32">
              <a:extLst>
                <a:ext uri="{FF2B5EF4-FFF2-40B4-BE49-F238E27FC236}">
                  <a16:creationId xmlns:a16="http://schemas.microsoft.com/office/drawing/2014/main" id="{71ABEE16-6DEF-7E42-B34B-23F4134198C0}"/>
                </a:ext>
              </a:extLst>
            </p:cNvPr>
            <p:cNvSpPr/>
            <p:nvPr/>
          </p:nvSpPr>
          <p:spPr bwMode="auto">
            <a:xfrm>
              <a:off x="1499134" y="4871613"/>
              <a:ext cx="2638125"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4" name="Rectangle 33">
              <a:extLst>
                <a:ext uri="{FF2B5EF4-FFF2-40B4-BE49-F238E27FC236}">
                  <a16:creationId xmlns:a16="http://schemas.microsoft.com/office/drawing/2014/main" id="{B6D9D22C-E0E1-F0DD-02EA-ED76D040C313}"/>
                </a:ext>
              </a:extLst>
            </p:cNvPr>
            <p:cNvSpPr/>
            <p:nvPr/>
          </p:nvSpPr>
          <p:spPr bwMode="auto">
            <a:xfrm>
              <a:off x="1468986" y="4990322"/>
              <a:ext cx="2207866"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35" name="TextBox 34">
            <a:extLst>
              <a:ext uri="{FF2B5EF4-FFF2-40B4-BE49-F238E27FC236}">
                <a16:creationId xmlns:a16="http://schemas.microsoft.com/office/drawing/2014/main" id="{9BB58BA8-8343-131E-69E7-D7ADB1859D1C}"/>
              </a:ext>
            </a:extLst>
          </p:cNvPr>
          <p:cNvSpPr txBox="1"/>
          <p:nvPr/>
        </p:nvSpPr>
        <p:spPr>
          <a:xfrm>
            <a:off x="2582378" y="3276097"/>
            <a:ext cx="1549114" cy="3170099"/>
          </a:xfrm>
          <a:prstGeom prst="rect">
            <a:avLst/>
          </a:prstGeom>
          <a:noFill/>
        </p:spPr>
        <p:txBody>
          <a:bodyPr wrap="square" rtlCol="0">
            <a:spAutoFit/>
          </a:bodyPr>
          <a:lstStyle/>
          <a:p>
            <a:r>
              <a:rPr lang="en-US" sz="20000" dirty="0">
                <a:solidFill>
                  <a:srgbClr val="FF0000"/>
                </a:solidFill>
                <a:latin typeface="+mn-lt"/>
              </a:rPr>
              <a:t>X</a:t>
            </a:r>
          </a:p>
        </p:txBody>
      </p:sp>
    </p:spTree>
    <p:extLst>
      <p:ext uri="{BB962C8B-B14F-4D97-AF65-F5344CB8AC3E}">
        <p14:creationId xmlns:p14="http://schemas.microsoft.com/office/powerpoint/2010/main" val="49227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08A29-71D0-83A8-082B-CC6B04A91E1E}"/>
              </a:ext>
            </a:extLst>
          </p:cNvPr>
          <p:cNvSpPr txBox="1"/>
          <p:nvPr/>
        </p:nvSpPr>
        <p:spPr>
          <a:xfrm>
            <a:off x="533400" y="258901"/>
            <a:ext cx="8280816" cy="6370975"/>
          </a:xfrm>
          <a:prstGeom prst="rect">
            <a:avLst/>
          </a:prstGeom>
          <a:noFill/>
        </p:spPr>
        <p:txBody>
          <a:bodyPr wrap="square" rtlCol="0">
            <a:spAutoFit/>
          </a:bodyPr>
          <a:lstStyle/>
          <a:p>
            <a:pPr>
              <a:spcAft>
                <a:spcPts val="1200"/>
              </a:spcAft>
            </a:pPr>
            <a:r>
              <a:rPr lang="en-US" sz="2800" dirty="0">
                <a:latin typeface="+mn-lt"/>
              </a:rPr>
              <a:t>D in Patrol Car. </a:t>
            </a:r>
          </a:p>
          <a:p>
            <a:pPr>
              <a:spcAft>
                <a:spcPts val="3600"/>
              </a:spcAft>
            </a:pPr>
            <a:r>
              <a:rPr lang="en-US" sz="2800" dirty="0">
                <a:latin typeface="+mn-lt"/>
              </a:rPr>
              <a:t>Officers have patted her down. Her wallet is in the front floor board. They take her phone even though she says she wants to use it to text her sister.</a:t>
            </a:r>
          </a:p>
          <a:p>
            <a:pPr>
              <a:spcAft>
                <a:spcPts val="3600"/>
              </a:spcAft>
            </a:pPr>
            <a:r>
              <a:rPr lang="en-US" sz="2800" dirty="0">
                <a:latin typeface="+mn-lt"/>
              </a:rPr>
              <a:t>[</a:t>
            </a:r>
            <a:r>
              <a:rPr lang="en-US" sz="2800" b="1" dirty="0">
                <a:latin typeface="+mn-lt"/>
              </a:rPr>
              <a:t>No Miranda Warnings Provided</a:t>
            </a:r>
            <a:r>
              <a:rPr lang="en-US" sz="2800" dirty="0">
                <a:latin typeface="+mn-lt"/>
              </a:rPr>
              <a:t>.]</a:t>
            </a:r>
          </a:p>
          <a:p>
            <a:pPr marL="1433513" indent="-1433513">
              <a:spcAft>
                <a:spcPts val="1200"/>
              </a:spcAft>
            </a:pPr>
            <a:r>
              <a:rPr lang="en-US" sz="2800" dirty="0">
                <a:latin typeface="+mn-lt"/>
              </a:rPr>
              <a:t>Officer:	Who is the guy you’re with?</a:t>
            </a:r>
          </a:p>
          <a:p>
            <a:pPr marL="1433513" indent="-1433513">
              <a:spcAft>
                <a:spcPts val="1200"/>
              </a:spcAft>
            </a:pPr>
            <a:r>
              <a:rPr lang="en-US" sz="2800" dirty="0">
                <a:latin typeface="+mn-lt"/>
              </a:rPr>
              <a:t>D:	He’s a close friend.</a:t>
            </a:r>
          </a:p>
          <a:p>
            <a:pPr marL="1433513" indent="-1433513">
              <a:spcAft>
                <a:spcPts val="1200"/>
              </a:spcAft>
            </a:pPr>
            <a:r>
              <a:rPr lang="en-US" sz="2800" dirty="0">
                <a:latin typeface="+mn-lt"/>
              </a:rPr>
              <a:t>Officer:	What happened?</a:t>
            </a:r>
          </a:p>
          <a:p>
            <a:pPr marL="1433513" indent="-1433513">
              <a:spcAft>
                <a:spcPts val="1200"/>
              </a:spcAft>
            </a:pPr>
            <a:r>
              <a:rPr lang="en-US" sz="2800" dirty="0">
                <a:latin typeface="+mn-lt"/>
              </a:rPr>
              <a:t>D:	</a:t>
            </a:r>
            <a:r>
              <a:rPr lang="en-US" sz="2800" dirty="0">
                <a:solidFill>
                  <a:srgbClr val="FF0000"/>
                </a:solidFill>
                <a:latin typeface="+mn-lt"/>
              </a:rPr>
              <a:t>I was driving</a:t>
            </a:r>
            <a:r>
              <a:rPr lang="en-US" sz="2800" dirty="0">
                <a:latin typeface="+mn-lt"/>
              </a:rPr>
              <a:t>, and I checked my phone because my mom called me … </a:t>
            </a:r>
            <a:r>
              <a:rPr lang="en-US" sz="2800" dirty="0">
                <a:solidFill>
                  <a:srgbClr val="FF0000"/>
                </a:solidFill>
                <a:latin typeface="+mn-lt"/>
              </a:rPr>
              <a:t>and I just hit the side of the wall</a:t>
            </a:r>
            <a:r>
              <a:rPr lang="en-US" sz="2800" dirty="0">
                <a:latin typeface="+mn-lt"/>
              </a:rPr>
              <a:t>.</a:t>
            </a:r>
          </a:p>
        </p:txBody>
      </p:sp>
      <p:sp>
        <p:nvSpPr>
          <p:cNvPr id="5" name="Title 4">
            <a:extLst>
              <a:ext uri="{FF2B5EF4-FFF2-40B4-BE49-F238E27FC236}">
                <a16:creationId xmlns:a16="http://schemas.microsoft.com/office/drawing/2014/main" id="{36A6C649-7BC5-197D-BAA9-9C4FE7ED7DA7}"/>
              </a:ext>
            </a:extLst>
          </p:cNvPr>
          <p:cNvSpPr>
            <a:spLocks noGrp="1"/>
          </p:cNvSpPr>
          <p:nvPr>
            <p:ph type="title"/>
          </p:nvPr>
        </p:nvSpPr>
        <p:spPr>
          <a:xfrm>
            <a:off x="635208" y="-1763843"/>
            <a:ext cx="8077200" cy="1143000"/>
          </a:xfrm>
        </p:spPr>
        <p:txBody>
          <a:bodyPr/>
          <a:lstStyle/>
          <a:p>
            <a:pPr rtl="0" fontAlgn="base"/>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endParaRPr lang="en-US" sz="2800" dirty="0">
              <a:effectLst/>
            </a:endParaRPr>
          </a:p>
        </p:txBody>
      </p:sp>
    </p:spTree>
    <p:extLst>
      <p:ext uri="{BB962C8B-B14F-4D97-AF65-F5344CB8AC3E}">
        <p14:creationId xmlns:p14="http://schemas.microsoft.com/office/powerpoint/2010/main" val="292640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218661" y="409767"/>
            <a:ext cx="8706678" cy="2400657"/>
          </a:xfrm>
          <a:prstGeom prst="rect">
            <a:avLst/>
          </a:prstGeom>
          <a:noFill/>
        </p:spPr>
        <p:txBody>
          <a:bodyPr wrap="square" rtlCol="0">
            <a:spAutoFit/>
          </a:bodyPr>
          <a:lstStyle/>
          <a:p>
            <a:pPr>
              <a:spcAft>
                <a:spcPts val="1200"/>
              </a:spcAft>
            </a:pPr>
            <a:r>
              <a:rPr lang="en-US" sz="2800" dirty="0">
                <a:solidFill>
                  <a:srgbClr val="212121"/>
                </a:solidFill>
                <a:latin typeface="+mn-lt"/>
              </a:rPr>
              <a:t>Curative Measures such as:</a:t>
            </a:r>
          </a:p>
          <a:p>
            <a:pPr marL="693738" indent="-515938">
              <a:spcAft>
                <a:spcPts val="1200"/>
              </a:spcAft>
            </a:pPr>
            <a:r>
              <a:rPr lang="en-US" sz="2800" dirty="0">
                <a:solidFill>
                  <a:srgbClr val="212121"/>
                </a:solidFill>
                <a:latin typeface="+mn-lt"/>
              </a:rPr>
              <a:t>(5)	</a:t>
            </a:r>
            <a:r>
              <a:rPr lang="en-US" sz="2000" dirty="0">
                <a:solidFill>
                  <a:srgbClr val="212121"/>
                </a:solidFill>
                <a:latin typeface="+mn-lt"/>
              </a:rPr>
              <a:t>if the defendant does refer to the unwarned statement, the interrogating </a:t>
            </a:r>
            <a:r>
              <a:rPr lang="en-US" sz="2800" dirty="0">
                <a:solidFill>
                  <a:srgbClr val="212121"/>
                </a:solidFill>
                <a:latin typeface="+mn-lt"/>
              </a:rPr>
              <a:t>officer states </a:t>
            </a:r>
            <a:r>
              <a:rPr lang="en-US" sz="2000" dirty="0">
                <a:solidFill>
                  <a:srgbClr val="212121"/>
                </a:solidFill>
                <a:latin typeface="+mn-lt"/>
              </a:rPr>
              <a:t>that the </a:t>
            </a:r>
            <a:r>
              <a:rPr lang="en-US" sz="2800" b="1" dirty="0">
                <a:solidFill>
                  <a:srgbClr val="212121"/>
                </a:solidFill>
                <a:latin typeface="+mn-lt"/>
              </a:rPr>
              <a:t>defendant is not obligated to discuss </a:t>
            </a:r>
            <a:r>
              <a:rPr lang="en-US" sz="2000" dirty="0">
                <a:solidFill>
                  <a:srgbClr val="212121"/>
                </a:solidFill>
                <a:latin typeface="+mn-lt"/>
              </a:rPr>
              <a:t>the content of the </a:t>
            </a:r>
            <a:r>
              <a:rPr lang="en-US" sz="2800" b="1" dirty="0">
                <a:solidFill>
                  <a:srgbClr val="212121"/>
                </a:solidFill>
                <a:latin typeface="+mn-lt"/>
              </a:rPr>
              <a:t>first statement.</a:t>
            </a: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218661" y="-1384853"/>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grpSp>
        <p:nvGrpSpPr>
          <p:cNvPr id="21" name="Group 20">
            <a:extLst>
              <a:ext uri="{FF2B5EF4-FFF2-40B4-BE49-F238E27FC236}">
                <a16:creationId xmlns:a16="http://schemas.microsoft.com/office/drawing/2014/main" id="{BCB5B13D-54F4-E087-33D4-864CC5C5AC9E}"/>
              </a:ext>
            </a:extLst>
          </p:cNvPr>
          <p:cNvGrpSpPr/>
          <p:nvPr/>
        </p:nvGrpSpPr>
        <p:grpSpPr>
          <a:xfrm>
            <a:off x="2149008" y="3280261"/>
            <a:ext cx="5232294" cy="3165935"/>
            <a:chOff x="1212573" y="2681906"/>
            <a:chExt cx="6400801" cy="3872971"/>
          </a:xfrm>
        </p:grpSpPr>
        <p:pic>
          <p:nvPicPr>
            <p:cNvPr id="22" name="Picture 21" descr="A close-up of a yellow lined paper&#10;&#10;Description automatically generated">
              <a:extLst>
                <a:ext uri="{FF2B5EF4-FFF2-40B4-BE49-F238E27FC236}">
                  <a16:creationId xmlns:a16="http://schemas.microsoft.com/office/drawing/2014/main" id="{D95E2552-B608-7C76-2ECC-24177620F888}"/>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
                      </a14:imgEffect>
                    </a14:imgLayer>
                  </a14:imgProps>
                </a:ext>
              </a:extLst>
            </a:blip>
            <a:stretch>
              <a:fillRect/>
            </a:stretch>
          </p:blipFill>
          <p:spPr>
            <a:xfrm>
              <a:off x="1212573" y="2681906"/>
              <a:ext cx="6400801" cy="3872971"/>
            </a:xfrm>
            <a:prstGeom prst="rect">
              <a:avLst/>
            </a:prstGeom>
          </p:spPr>
        </p:pic>
        <p:sp>
          <p:nvSpPr>
            <p:cNvPr id="23" name="Rectangle 22">
              <a:extLst>
                <a:ext uri="{FF2B5EF4-FFF2-40B4-BE49-F238E27FC236}">
                  <a16:creationId xmlns:a16="http://schemas.microsoft.com/office/drawing/2014/main" id="{9E19C81D-B6EC-630D-89E2-EF890D790C3E}"/>
                </a:ext>
              </a:extLst>
            </p:cNvPr>
            <p:cNvSpPr/>
            <p:nvPr/>
          </p:nvSpPr>
          <p:spPr bwMode="auto">
            <a:xfrm>
              <a:off x="2415941" y="2800952"/>
              <a:ext cx="304800"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a:extLst>
                <a:ext uri="{FF2B5EF4-FFF2-40B4-BE49-F238E27FC236}">
                  <a16:creationId xmlns:a16="http://schemas.microsoft.com/office/drawing/2014/main" id="{B7BD99A4-C33E-01BF-36C5-595D64AE0834}"/>
                </a:ext>
              </a:extLst>
            </p:cNvPr>
            <p:cNvSpPr/>
            <p:nvPr/>
          </p:nvSpPr>
          <p:spPr bwMode="auto">
            <a:xfrm>
              <a:off x="4151226" y="3019125"/>
              <a:ext cx="212070"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a:extLst>
                <a:ext uri="{FF2B5EF4-FFF2-40B4-BE49-F238E27FC236}">
                  <a16:creationId xmlns:a16="http://schemas.microsoft.com/office/drawing/2014/main" id="{6F436F10-9192-1514-A6D9-8BD8C79849D5}"/>
                </a:ext>
              </a:extLst>
            </p:cNvPr>
            <p:cNvSpPr/>
            <p:nvPr/>
          </p:nvSpPr>
          <p:spPr bwMode="auto">
            <a:xfrm>
              <a:off x="2906358" y="3853315"/>
              <a:ext cx="468901" cy="8662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a:extLst>
                <a:ext uri="{FF2B5EF4-FFF2-40B4-BE49-F238E27FC236}">
                  <a16:creationId xmlns:a16="http://schemas.microsoft.com/office/drawing/2014/main" id="{EF3AF520-7BFD-988A-8DCC-87635F26A6CF}"/>
                </a:ext>
              </a:extLst>
            </p:cNvPr>
            <p:cNvSpPr/>
            <p:nvPr/>
          </p:nvSpPr>
          <p:spPr bwMode="auto">
            <a:xfrm>
              <a:off x="2498889" y="2949433"/>
              <a:ext cx="767284"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a:extLst>
                <a:ext uri="{FF2B5EF4-FFF2-40B4-BE49-F238E27FC236}">
                  <a16:creationId xmlns:a16="http://schemas.microsoft.com/office/drawing/2014/main" id="{B9821C66-D311-BB23-22F2-CACEA605C032}"/>
                </a:ext>
              </a:extLst>
            </p:cNvPr>
            <p:cNvSpPr/>
            <p:nvPr/>
          </p:nvSpPr>
          <p:spPr bwMode="auto">
            <a:xfrm>
              <a:off x="1449735" y="3218381"/>
              <a:ext cx="2750088" cy="349383"/>
            </a:xfrm>
            <a:prstGeom prst="rect">
              <a:avLst/>
            </a:prstGeom>
            <a:solidFill>
              <a:schemeClr val="bg1">
                <a:alpha val="92999"/>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8" name="Rectangle 27">
              <a:extLst>
                <a:ext uri="{FF2B5EF4-FFF2-40B4-BE49-F238E27FC236}">
                  <a16:creationId xmlns:a16="http://schemas.microsoft.com/office/drawing/2014/main" id="{D88C9391-0907-55C2-76F2-CBF593722164}"/>
                </a:ext>
              </a:extLst>
            </p:cNvPr>
            <p:cNvSpPr/>
            <p:nvPr/>
          </p:nvSpPr>
          <p:spPr bwMode="auto">
            <a:xfrm>
              <a:off x="1468985" y="4107114"/>
              <a:ext cx="2820674" cy="349383"/>
            </a:xfrm>
            <a:prstGeom prst="rect">
              <a:avLst/>
            </a:prstGeom>
            <a:solidFill>
              <a:schemeClr val="bg1">
                <a:alpha val="92999"/>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9" name="Rectangle 28">
              <a:extLst>
                <a:ext uri="{FF2B5EF4-FFF2-40B4-BE49-F238E27FC236}">
                  <a16:creationId xmlns:a16="http://schemas.microsoft.com/office/drawing/2014/main" id="{C985DCA2-556E-AE6E-56BE-A3AE6CEDF68B}"/>
                </a:ext>
              </a:extLst>
            </p:cNvPr>
            <p:cNvSpPr/>
            <p:nvPr/>
          </p:nvSpPr>
          <p:spPr bwMode="auto">
            <a:xfrm>
              <a:off x="4137259" y="6337860"/>
              <a:ext cx="255069" cy="8021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a:extLst>
                <a:ext uri="{FF2B5EF4-FFF2-40B4-BE49-F238E27FC236}">
                  <a16:creationId xmlns:a16="http://schemas.microsoft.com/office/drawing/2014/main" id="{A4A3F1DB-884A-D152-FA44-9D3F28B6A2F2}"/>
                </a:ext>
              </a:extLst>
            </p:cNvPr>
            <p:cNvSpPr/>
            <p:nvPr/>
          </p:nvSpPr>
          <p:spPr bwMode="auto">
            <a:xfrm>
              <a:off x="2690261" y="5243788"/>
              <a:ext cx="713874"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1" name="Rectangle 30">
              <a:extLst>
                <a:ext uri="{FF2B5EF4-FFF2-40B4-BE49-F238E27FC236}">
                  <a16:creationId xmlns:a16="http://schemas.microsoft.com/office/drawing/2014/main" id="{5105B0CE-BC48-5EF7-86D2-7F0E31A575E4}"/>
                </a:ext>
              </a:extLst>
            </p:cNvPr>
            <p:cNvSpPr/>
            <p:nvPr/>
          </p:nvSpPr>
          <p:spPr bwMode="auto">
            <a:xfrm>
              <a:off x="3485949" y="5490836"/>
              <a:ext cx="713874"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2" name="Rectangle 31">
              <a:extLst>
                <a:ext uri="{FF2B5EF4-FFF2-40B4-BE49-F238E27FC236}">
                  <a16:creationId xmlns:a16="http://schemas.microsoft.com/office/drawing/2014/main" id="{D0A4CB4D-8E11-8AC7-7283-AD32B2415669}"/>
                </a:ext>
              </a:extLst>
            </p:cNvPr>
            <p:cNvSpPr/>
            <p:nvPr/>
          </p:nvSpPr>
          <p:spPr bwMode="auto">
            <a:xfrm>
              <a:off x="1551270" y="5615963"/>
              <a:ext cx="2443213"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3" name="Rectangle 32">
              <a:extLst>
                <a:ext uri="{FF2B5EF4-FFF2-40B4-BE49-F238E27FC236}">
                  <a16:creationId xmlns:a16="http://schemas.microsoft.com/office/drawing/2014/main" id="{433EB222-A436-D12E-A3C6-010F5DEF4D96}"/>
                </a:ext>
              </a:extLst>
            </p:cNvPr>
            <p:cNvSpPr/>
            <p:nvPr/>
          </p:nvSpPr>
          <p:spPr bwMode="auto">
            <a:xfrm>
              <a:off x="1657715" y="4742286"/>
              <a:ext cx="2443213"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4" name="Rectangle 33">
              <a:extLst>
                <a:ext uri="{FF2B5EF4-FFF2-40B4-BE49-F238E27FC236}">
                  <a16:creationId xmlns:a16="http://schemas.microsoft.com/office/drawing/2014/main" id="{8D23DB43-37BB-FFBB-5958-5586CA909C1F}"/>
                </a:ext>
              </a:extLst>
            </p:cNvPr>
            <p:cNvSpPr/>
            <p:nvPr/>
          </p:nvSpPr>
          <p:spPr bwMode="auto">
            <a:xfrm>
              <a:off x="1499134" y="4871613"/>
              <a:ext cx="2638125"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5" name="Rectangle 34">
              <a:extLst>
                <a:ext uri="{FF2B5EF4-FFF2-40B4-BE49-F238E27FC236}">
                  <a16:creationId xmlns:a16="http://schemas.microsoft.com/office/drawing/2014/main" id="{2DF9FABA-A392-ADCF-6B74-9DA392AFB38A}"/>
                </a:ext>
              </a:extLst>
            </p:cNvPr>
            <p:cNvSpPr/>
            <p:nvPr/>
          </p:nvSpPr>
          <p:spPr bwMode="auto">
            <a:xfrm>
              <a:off x="1468986" y="4990322"/>
              <a:ext cx="2207866" cy="918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36" name="TextBox 35">
            <a:extLst>
              <a:ext uri="{FF2B5EF4-FFF2-40B4-BE49-F238E27FC236}">
                <a16:creationId xmlns:a16="http://schemas.microsoft.com/office/drawing/2014/main" id="{37712B63-8270-4675-099B-B4200C327B0B}"/>
              </a:ext>
            </a:extLst>
          </p:cNvPr>
          <p:cNvSpPr txBox="1"/>
          <p:nvPr/>
        </p:nvSpPr>
        <p:spPr>
          <a:xfrm>
            <a:off x="2582378" y="3276097"/>
            <a:ext cx="1549114" cy="3170099"/>
          </a:xfrm>
          <a:prstGeom prst="rect">
            <a:avLst/>
          </a:prstGeom>
          <a:noFill/>
        </p:spPr>
        <p:txBody>
          <a:bodyPr wrap="square" rtlCol="0">
            <a:spAutoFit/>
          </a:bodyPr>
          <a:lstStyle/>
          <a:p>
            <a:r>
              <a:rPr lang="en-US" sz="20000" dirty="0">
                <a:solidFill>
                  <a:srgbClr val="FF0000"/>
                </a:solidFill>
                <a:latin typeface="+mn-lt"/>
              </a:rPr>
              <a:t>X</a:t>
            </a:r>
          </a:p>
        </p:txBody>
      </p:sp>
    </p:spTree>
    <p:extLst>
      <p:ext uri="{BB962C8B-B14F-4D97-AF65-F5344CB8AC3E}">
        <p14:creationId xmlns:p14="http://schemas.microsoft.com/office/powerpoint/2010/main" val="22195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920515"/>
            <a:ext cx="8077200" cy="3323987"/>
          </a:xfrm>
          <a:prstGeom prst="rect">
            <a:avLst/>
          </a:prstGeom>
          <a:noFill/>
        </p:spPr>
        <p:txBody>
          <a:bodyPr wrap="square" rtlCol="0">
            <a:spAutoFit/>
          </a:bodyPr>
          <a:lstStyle/>
          <a:p>
            <a:pPr>
              <a:spcAft>
                <a:spcPts val="1200"/>
              </a:spcAft>
            </a:pPr>
            <a:r>
              <a:rPr lang="en-US" sz="3200" dirty="0">
                <a:solidFill>
                  <a:srgbClr val="212121"/>
                </a:solidFill>
                <a:latin typeface="+mn-lt"/>
              </a:rPr>
              <a:t>The appropriate remedy when a two-step interrogation technique has been impermissibly employed is the suppression of </a:t>
            </a:r>
            <a:r>
              <a:rPr lang="en-US" sz="3200" b="1" dirty="0">
                <a:solidFill>
                  <a:srgbClr val="212121"/>
                </a:solidFill>
                <a:latin typeface="+mn-lt"/>
              </a:rPr>
              <a:t>both the unwarned and the warned statements</a:t>
            </a:r>
            <a:r>
              <a:rPr lang="en-US" sz="3200" dirty="0">
                <a:solidFill>
                  <a:srgbClr val="212121"/>
                </a:solidFill>
                <a:latin typeface="+mn-lt"/>
              </a:rPr>
              <a:t>. </a:t>
            </a:r>
          </a:p>
          <a:p>
            <a:pPr>
              <a:spcAft>
                <a:spcPts val="1200"/>
              </a:spcAft>
            </a:pPr>
            <a:r>
              <a:rPr lang="en-US" sz="2000" i="1" dirty="0">
                <a:solidFill>
                  <a:srgbClr val="212121"/>
                </a:solidFill>
                <a:latin typeface="+mn-lt"/>
              </a:rPr>
              <a:t>Vasquez v. State</a:t>
            </a:r>
            <a:r>
              <a:rPr lang="en-US" sz="2000" dirty="0">
                <a:solidFill>
                  <a:srgbClr val="212121"/>
                </a:solidFill>
                <a:latin typeface="+mn-lt"/>
              </a:rPr>
              <a:t>, 483 S.W.3d 550, 555 (Tex. Crim. App. 2016) citing </a:t>
            </a:r>
            <a:r>
              <a:rPr lang="en-US" sz="2000" i="1" dirty="0">
                <a:solidFill>
                  <a:srgbClr val="212121"/>
                </a:solidFill>
                <a:latin typeface="+mn-lt"/>
              </a:rPr>
              <a:t>Martinez v. State</a:t>
            </a:r>
            <a:r>
              <a:rPr lang="en-US" sz="2000" dirty="0">
                <a:solidFill>
                  <a:srgbClr val="212121"/>
                </a:solidFill>
                <a:latin typeface="+mn-lt"/>
              </a:rPr>
              <a:t>, 272 S.W.3d 615, 626 (Tex. Crim. App. 2008).</a:t>
            </a:r>
            <a:endParaRPr lang="en-US" sz="2000" baseline="30000" dirty="0">
              <a:solidFill>
                <a:srgbClr val="212121"/>
              </a:solidFill>
              <a:latin typeface="+mn-lt"/>
            </a:endParaRP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443947"/>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Two-Step Questioning</a:t>
            </a:r>
            <a:br>
              <a:rPr kumimoji="1" lang="en-US" sz="2800" kern="1200" dirty="0">
                <a:solidFill>
                  <a:srgbClr val="212121"/>
                </a:solidFill>
                <a:latin typeface="Arial" panose="020B0604020202020204" pitchFamily="34" charset="0"/>
                <a:ea typeface="ＭＳ Ｐゴシック" panose="020B0600070205080204" pitchFamily="34" charset="-128"/>
                <a:cs typeface="+mn-cs"/>
              </a:rPr>
            </a:br>
            <a:r>
              <a:rPr kumimoji="1" lang="en-US" sz="2800" i="1" kern="1200" dirty="0">
                <a:solidFill>
                  <a:schemeClr val="bg2"/>
                </a:solidFill>
                <a:latin typeface="Arial" panose="020B0604020202020204" pitchFamily="34" charset="0"/>
                <a:ea typeface="ＭＳ Ｐゴシック" panose="020B0600070205080204" pitchFamily="34" charset="-128"/>
                <a:cs typeface="+mn-cs"/>
              </a:rPr>
              <a:t>Missouri v. Seibert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124 </a:t>
            </a:r>
            <a:r>
              <a:rPr kumimoji="1" lang="en-US" sz="2800" kern="1200" dirty="0" err="1">
                <a:solidFill>
                  <a:schemeClr val="bg2"/>
                </a:solidFill>
                <a:latin typeface="Arial" panose="020B0604020202020204" pitchFamily="34" charset="0"/>
                <a:ea typeface="ＭＳ Ｐゴシック" panose="020B0600070205080204" pitchFamily="34" charset="-128"/>
                <a:cs typeface="+mn-cs"/>
              </a:rPr>
              <a:t>S.Ct</a:t>
            </a:r>
            <a:r>
              <a:rPr kumimoji="1" lang="en-US" sz="2800" kern="1200" dirty="0">
                <a:solidFill>
                  <a:schemeClr val="bg2"/>
                </a:solidFill>
                <a:latin typeface="Arial" panose="020B0604020202020204" pitchFamily="34" charset="0"/>
                <a:ea typeface="ＭＳ Ｐゴシック" panose="020B0600070205080204" pitchFamily="34" charset="-128"/>
                <a:cs typeface="+mn-cs"/>
              </a:rPr>
              <a:t>. 2601 (2004)</a:t>
            </a:r>
            <a:endParaRPr lang="en-US" sz="2800" dirty="0">
              <a:solidFill>
                <a:schemeClr val="bg2"/>
              </a:solidFill>
              <a:effectLst/>
            </a:endParaRPr>
          </a:p>
        </p:txBody>
      </p:sp>
    </p:spTree>
    <p:extLst>
      <p:ext uri="{BB962C8B-B14F-4D97-AF65-F5344CB8AC3E}">
        <p14:creationId xmlns:p14="http://schemas.microsoft.com/office/powerpoint/2010/main" val="9090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176E4-0526-D5BC-E9E6-255565D58B44}"/>
              </a:ext>
            </a:extLst>
          </p:cNvPr>
          <p:cNvSpPr txBox="1"/>
          <p:nvPr/>
        </p:nvSpPr>
        <p:spPr>
          <a:xfrm>
            <a:off x="533400" y="1705375"/>
            <a:ext cx="8077200" cy="2369880"/>
          </a:xfrm>
          <a:prstGeom prst="rect">
            <a:avLst/>
          </a:prstGeom>
          <a:noFill/>
        </p:spPr>
        <p:txBody>
          <a:bodyPr wrap="square" rtlCol="0">
            <a:spAutoFit/>
          </a:bodyPr>
          <a:lstStyle/>
          <a:p>
            <a:pPr>
              <a:spcAft>
                <a:spcPts val="2400"/>
              </a:spcAft>
            </a:pPr>
            <a:r>
              <a:rPr lang="en-US" sz="3200" dirty="0">
                <a:solidFill>
                  <a:srgbClr val="212121"/>
                </a:solidFill>
                <a:latin typeface="+mn-lt"/>
              </a:rPr>
              <a:t>File a “</a:t>
            </a:r>
            <a:r>
              <a:rPr lang="en-US" sz="3200" b="1" dirty="0">
                <a:solidFill>
                  <a:srgbClr val="212121"/>
                </a:solidFill>
                <a:latin typeface="+mn-lt"/>
              </a:rPr>
              <a:t>Motion to Suppress Two-Step Interrogation Technique</a:t>
            </a:r>
            <a:r>
              <a:rPr lang="en-US" sz="3200" dirty="0">
                <a:solidFill>
                  <a:srgbClr val="212121"/>
                </a:solidFill>
                <a:latin typeface="+mn-lt"/>
              </a:rPr>
              <a:t>”</a:t>
            </a:r>
          </a:p>
          <a:p>
            <a:pPr>
              <a:spcAft>
                <a:spcPts val="2400"/>
              </a:spcAft>
            </a:pPr>
            <a:r>
              <a:rPr lang="en-US" sz="3200" dirty="0">
                <a:solidFill>
                  <a:srgbClr val="212121"/>
                </a:solidFill>
                <a:latin typeface="+mn-lt"/>
              </a:rPr>
              <a:t>It is not enough to contest the voluntariness and compliance with Article 38.22.  </a:t>
            </a:r>
          </a:p>
        </p:txBody>
      </p:sp>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cs typeface="+mn-cs"/>
              </a:rPr>
              <a:t>File a Motion to Suppress</a:t>
            </a:r>
            <a:endParaRPr lang="en-US" sz="2800" dirty="0">
              <a:solidFill>
                <a:schemeClr val="bg2"/>
              </a:solidFill>
              <a:effectLst/>
            </a:endParaRPr>
          </a:p>
        </p:txBody>
      </p:sp>
    </p:spTree>
    <p:extLst>
      <p:ext uri="{BB962C8B-B14F-4D97-AF65-F5344CB8AC3E}">
        <p14:creationId xmlns:p14="http://schemas.microsoft.com/office/powerpoint/2010/main" val="120240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3" y="1422051"/>
            <a:ext cx="8694295" cy="5016758"/>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a:spcAft>
                <a:spcPts val="1200"/>
              </a:spcAft>
            </a:pPr>
            <a:r>
              <a:rPr lang="en-US" sz="3200" dirty="0">
                <a:solidFill>
                  <a:srgbClr val="0070C0"/>
                </a:solidFill>
                <a:latin typeface="+mn-lt"/>
              </a:rPr>
              <a:t>	BE PRECISE —</a:t>
            </a:r>
          </a:p>
          <a:p>
            <a:pPr marL="457200" lvl="3">
              <a:spcAft>
                <a:spcPts val="1200"/>
              </a:spcAft>
            </a:pPr>
            <a:r>
              <a:rPr lang="en-US" sz="2000" i="1" dirty="0">
                <a:solidFill>
                  <a:srgbClr val="212121"/>
                </a:solidFill>
                <a:latin typeface="+mn-lt"/>
              </a:rPr>
              <a:t>Vasquez v. State</a:t>
            </a:r>
            <a:r>
              <a:rPr lang="en-US" sz="2000" dirty="0">
                <a:solidFill>
                  <a:srgbClr val="212121"/>
                </a:solidFill>
                <a:latin typeface="+mn-lt"/>
              </a:rPr>
              <a:t>, 483 S.W.3d 550, 556-57 (Tex. Crim. App. 2016):</a:t>
            </a:r>
          </a:p>
          <a:p>
            <a:pPr marL="457200" lvl="3">
              <a:spcAft>
                <a:spcPts val="1200"/>
              </a:spcAft>
            </a:pPr>
            <a:r>
              <a:rPr lang="en-US" sz="2800" dirty="0">
                <a:solidFill>
                  <a:srgbClr val="212121"/>
                </a:solidFill>
                <a:latin typeface="+mn-lt"/>
              </a:rPr>
              <a:t>Appellant's objection was too imprecise, … to put the trial court or opposing counsel on notice as to the legal basis for that objection. Consequently, appellant's objection was not sufficiently specific ….</a:t>
            </a:r>
          </a:p>
          <a:p>
            <a:pPr marL="457200" lvl="3">
              <a:spcAft>
                <a:spcPts val="1200"/>
              </a:spcAft>
            </a:pPr>
            <a:r>
              <a:rPr lang="en-US" sz="2800" dirty="0">
                <a:solidFill>
                  <a:srgbClr val="212121"/>
                </a:solidFill>
                <a:latin typeface="+mn-lt"/>
              </a:rPr>
              <a:t>Appellant did not preserve his two-step interrogation complaint for appeal.</a:t>
            </a:r>
          </a:p>
        </p:txBody>
      </p:sp>
    </p:spTree>
    <p:extLst>
      <p:ext uri="{BB962C8B-B14F-4D97-AF65-F5344CB8AC3E}">
        <p14:creationId xmlns:p14="http://schemas.microsoft.com/office/powerpoint/2010/main" val="2816031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3" y="1422051"/>
            <a:ext cx="8184629" cy="3293209"/>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a:spcAft>
                <a:spcPts val="1200"/>
              </a:spcAft>
            </a:pPr>
            <a:r>
              <a:rPr lang="en-US" sz="3200" dirty="0">
                <a:solidFill>
                  <a:srgbClr val="212121"/>
                </a:solidFill>
                <a:latin typeface="+mn-lt"/>
              </a:rPr>
              <a:t>D was in custody.  </a:t>
            </a:r>
            <a:r>
              <a:rPr lang="en-US" sz="2800" dirty="0">
                <a:solidFill>
                  <a:srgbClr val="212121"/>
                </a:solidFill>
                <a:latin typeface="+mn-lt"/>
              </a:rPr>
              <a:t>(Argue that the police had a mistaken belief that the defendant was not in custody)</a:t>
            </a:r>
            <a:r>
              <a:rPr lang="en-US" sz="3200" dirty="0">
                <a:solidFill>
                  <a:srgbClr val="212121"/>
                </a:solidFill>
                <a:latin typeface="+mn-lt"/>
              </a:rPr>
              <a:t>;</a:t>
            </a:r>
          </a:p>
          <a:p>
            <a:pPr lvl="1">
              <a:spcAft>
                <a:spcPts val="1200"/>
              </a:spcAft>
            </a:pPr>
            <a:r>
              <a:rPr lang="en-US" sz="3200" dirty="0">
                <a:solidFill>
                  <a:srgbClr val="212121"/>
                </a:solidFill>
                <a:latin typeface="+mn-lt"/>
              </a:rPr>
              <a:t>LE asked questions reasonably likely to elicit an incriminating response;</a:t>
            </a:r>
          </a:p>
        </p:txBody>
      </p:sp>
    </p:spTree>
    <p:extLst>
      <p:ext uri="{BB962C8B-B14F-4D97-AF65-F5344CB8AC3E}">
        <p14:creationId xmlns:p14="http://schemas.microsoft.com/office/powerpoint/2010/main" val="322312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3" y="1422051"/>
            <a:ext cx="8184629" cy="4924425"/>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lvl="2">
              <a:spcAft>
                <a:spcPts val="1200"/>
              </a:spcAft>
            </a:pPr>
            <a:r>
              <a:rPr lang="en-US" sz="2800" dirty="0">
                <a:solidFill>
                  <a:srgbClr val="212121"/>
                </a:solidFill>
                <a:latin typeface="+mn-lt"/>
              </a:rPr>
              <a:t>Identify the specific questions and the pre-</a:t>
            </a:r>
            <a:r>
              <a:rPr lang="en-US" sz="2800" i="1" dirty="0">
                <a:solidFill>
                  <a:srgbClr val="212121"/>
                </a:solidFill>
                <a:latin typeface="+mn-lt"/>
              </a:rPr>
              <a:t>Miranda</a:t>
            </a:r>
            <a:r>
              <a:rPr lang="en-US" sz="2800" dirty="0">
                <a:solidFill>
                  <a:srgbClr val="212121"/>
                </a:solidFill>
                <a:latin typeface="+mn-lt"/>
              </a:rPr>
              <a:t> and Post-Warning statements </a:t>
            </a:r>
            <a:r>
              <a:rPr lang="en-US" sz="2000" dirty="0">
                <a:solidFill>
                  <a:srgbClr val="212121"/>
                </a:solidFill>
                <a:latin typeface="+mn-lt"/>
              </a:rPr>
              <a:t>(Reporter’s Record, attach the video, cite to Police Reports, Affidavits);</a:t>
            </a:r>
          </a:p>
          <a:p>
            <a:pPr marL="457200" lvl="2">
              <a:spcAft>
                <a:spcPts val="1200"/>
              </a:spcAft>
            </a:pPr>
            <a:r>
              <a:rPr lang="en-US" sz="2800" dirty="0">
                <a:solidFill>
                  <a:srgbClr val="212121"/>
                </a:solidFill>
                <a:latin typeface="+mn-lt"/>
              </a:rPr>
              <a:t>D was </a:t>
            </a:r>
            <a:r>
              <a:rPr lang="en-US" sz="2800" b="1" dirty="0">
                <a:solidFill>
                  <a:srgbClr val="212121"/>
                </a:solidFill>
                <a:latin typeface="+mn-lt"/>
              </a:rPr>
              <a:t>confronted</a:t>
            </a:r>
            <a:r>
              <a:rPr lang="en-US" sz="2800" dirty="0">
                <a:solidFill>
                  <a:srgbClr val="212121"/>
                </a:solidFill>
                <a:latin typeface="+mn-lt"/>
              </a:rPr>
              <a:t>  with his </a:t>
            </a:r>
            <a:r>
              <a:rPr lang="en-US" sz="2800" i="1" dirty="0">
                <a:solidFill>
                  <a:srgbClr val="212121"/>
                </a:solidFill>
                <a:latin typeface="+mn-lt"/>
              </a:rPr>
              <a:t>pre-Miranda</a:t>
            </a:r>
            <a:r>
              <a:rPr lang="en-US" sz="2800" dirty="0">
                <a:solidFill>
                  <a:srgbClr val="212121"/>
                </a:solidFill>
                <a:latin typeface="+mn-lt"/>
              </a:rPr>
              <a:t> statements or pressured into accepting or repeating his </a:t>
            </a:r>
            <a:r>
              <a:rPr lang="en-US" sz="2800" i="1" dirty="0">
                <a:solidFill>
                  <a:srgbClr val="212121"/>
                </a:solidFill>
                <a:latin typeface="+mn-lt"/>
              </a:rPr>
              <a:t>pre-Miranda</a:t>
            </a:r>
            <a:r>
              <a:rPr lang="en-US" sz="2800" dirty="0">
                <a:solidFill>
                  <a:srgbClr val="212121"/>
                </a:solidFill>
                <a:latin typeface="+mn-lt"/>
              </a:rPr>
              <a:t> statements;</a:t>
            </a:r>
          </a:p>
          <a:p>
            <a:pPr marL="457200" lvl="2">
              <a:spcAft>
                <a:spcPts val="1200"/>
              </a:spcAft>
            </a:pPr>
            <a:r>
              <a:rPr lang="en-US" sz="2800" dirty="0">
                <a:solidFill>
                  <a:srgbClr val="212121"/>
                </a:solidFill>
                <a:latin typeface="+mn-lt"/>
              </a:rPr>
              <a:t>The time that passes between confessions, the change in place of interrogations, and no change in interrogators.</a:t>
            </a:r>
          </a:p>
        </p:txBody>
      </p:sp>
    </p:spTree>
    <p:extLst>
      <p:ext uri="{BB962C8B-B14F-4D97-AF65-F5344CB8AC3E}">
        <p14:creationId xmlns:p14="http://schemas.microsoft.com/office/powerpoint/2010/main" val="1349484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4" y="1422051"/>
            <a:ext cx="8077200" cy="4124206"/>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lvl="3">
              <a:spcAft>
                <a:spcPts val="4800"/>
              </a:spcAft>
            </a:pPr>
            <a:r>
              <a:rPr lang="en-US" sz="3200" dirty="0">
                <a:solidFill>
                  <a:srgbClr val="212121"/>
                </a:solidFill>
                <a:latin typeface="+mn-lt"/>
              </a:rPr>
              <a:t>Allege that art. 38.22 Warnings were not provided or were deficient </a:t>
            </a:r>
            <a:r>
              <a:rPr lang="en-US" sz="2000" dirty="0">
                <a:solidFill>
                  <a:srgbClr val="212121"/>
                </a:solidFill>
                <a:latin typeface="+mn-lt"/>
              </a:rPr>
              <a:t>(warnings not recorded/not waived/language problems);</a:t>
            </a:r>
          </a:p>
          <a:p>
            <a:pPr marL="457200" lvl="4">
              <a:spcAft>
                <a:spcPts val="1200"/>
              </a:spcAft>
            </a:pPr>
            <a:r>
              <a:rPr lang="en-US" sz="3200" dirty="0">
                <a:solidFill>
                  <a:srgbClr val="212121"/>
                </a:solidFill>
                <a:latin typeface="+mn-lt"/>
              </a:rPr>
              <a:t>Allege that “the defendant's statements were the result of a </a:t>
            </a:r>
            <a:r>
              <a:rPr lang="en-US" sz="3200" b="1" dirty="0">
                <a:solidFill>
                  <a:srgbClr val="212121"/>
                </a:solidFill>
                <a:latin typeface="+mn-lt"/>
              </a:rPr>
              <a:t>deliberate</a:t>
            </a:r>
            <a:r>
              <a:rPr lang="en-US" sz="3200" dirty="0">
                <a:solidFill>
                  <a:srgbClr val="212121"/>
                </a:solidFill>
                <a:latin typeface="+mn-lt"/>
              </a:rPr>
              <a:t> two-step interrogation process.”</a:t>
            </a:r>
          </a:p>
        </p:txBody>
      </p:sp>
    </p:spTree>
    <p:extLst>
      <p:ext uri="{BB962C8B-B14F-4D97-AF65-F5344CB8AC3E}">
        <p14:creationId xmlns:p14="http://schemas.microsoft.com/office/powerpoint/2010/main" val="43471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4" y="1422051"/>
            <a:ext cx="8077200" cy="4278094"/>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lvl="4">
              <a:spcAft>
                <a:spcPts val="2400"/>
              </a:spcAft>
            </a:pPr>
            <a:r>
              <a:rPr lang="en-US" sz="3000" dirty="0">
                <a:solidFill>
                  <a:srgbClr val="212121"/>
                </a:solidFill>
                <a:latin typeface="+mn-lt"/>
              </a:rPr>
              <a:t>The failure to warn was calculated, deliberate, not in good-faith, not merely an oversight.</a:t>
            </a:r>
          </a:p>
          <a:p>
            <a:pPr marL="457200" lvl="4">
              <a:spcAft>
                <a:spcPts val="2400"/>
              </a:spcAft>
            </a:pPr>
            <a:r>
              <a:rPr lang="en-US" sz="3000" dirty="0">
                <a:solidFill>
                  <a:srgbClr val="212121"/>
                </a:solidFill>
                <a:latin typeface="+mn-lt"/>
              </a:rPr>
              <a:t>Examine the explanation given by the officer for the failure to provide warnings in light of the relevant circumstances surrounding the interrogation. </a:t>
            </a:r>
          </a:p>
        </p:txBody>
      </p:sp>
    </p:spTree>
    <p:extLst>
      <p:ext uri="{BB962C8B-B14F-4D97-AF65-F5344CB8AC3E}">
        <p14:creationId xmlns:p14="http://schemas.microsoft.com/office/powerpoint/2010/main" val="3645833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4" y="1422051"/>
            <a:ext cx="8077200" cy="3508653"/>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lvl="4">
              <a:spcAft>
                <a:spcPts val="2400"/>
              </a:spcAft>
            </a:pPr>
            <a:r>
              <a:rPr lang="en-US" sz="3200" dirty="0">
                <a:solidFill>
                  <a:srgbClr val="212121"/>
                </a:solidFill>
                <a:latin typeface="+mn-lt"/>
              </a:rPr>
              <a:t>Burden of Proof —</a:t>
            </a:r>
          </a:p>
          <a:p>
            <a:pPr marL="457200" lvl="4">
              <a:spcAft>
                <a:spcPts val="2400"/>
              </a:spcAft>
            </a:pPr>
            <a:r>
              <a:rPr lang="en-US" sz="3200" dirty="0">
                <a:solidFill>
                  <a:srgbClr val="212121"/>
                </a:solidFill>
                <a:latin typeface="+mn-lt"/>
              </a:rPr>
              <a:t>When </a:t>
            </a:r>
            <a:r>
              <a:rPr lang="en-US" sz="3200" i="1" dirty="0">
                <a:solidFill>
                  <a:srgbClr val="212121"/>
                </a:solidFill>
                <a:latin typeface="+mn-lt"/>
              </a:rPr>
              <a:t>Miranda</a:t>
            </a:r>
            <a:r>
              <a:rPr lang="en-US" sz="3200" dirty="0">
                <a:solidFill>
                  <a:srgbClr val="212121"/>
                </a:solidFill>
                <a:latin typeface="+mn-lt"/>
              </a:rPr>
              <a:t> warnings are delivered midstream, the </a:t>
            </a:r>
            <a:r>
              <a:rPr lang="en-US" sz="3200" b="1" dirty="0">
                <a:solidFill>
                  <a:srgbClr val="212121"/>
                </a:solidFill>
                <a:latin typeface="+mn-lt"/>
              </a:rPr>
              <a:t>government bears the burden</a:t>
            </a:r>
            <a:r>
              <a:rPr lang="en-US" sz="3200" dirty="0">
                <a:solidFill>
                  <a:srgbClr val="212121"/>
                </a:solidFill>
                <a:latin typeface="+mn-lt"/>
              </a:rPr>
              <a:t> of proving the police did not deliberately withhold the warnings.</a:t>
            </a:r>
            <a:r>
              <a:rPr lang="en-US" sz="3200" baseline="30000" dirty="0">
                <a:solidFill>
                  <a:srgbClr val="212121"/>
                </a:solidFill>
                <a:latin typeface="+mn-lt"/>
              </a:rPr>
              <a:t>1</a:t>
            </a:r>
          </a:p>
        </p:txBody>
      </p:sp>
    </p:spTree>
    <p:extLst>
      <p:ext uri="{BB962C8B-B14F-4D97-AF65-F5344CB8AC3E}">
        <p14:creationId xmlns:p14="http://schemas.microsoft.com/office/powerpoint/2010/main" val="393004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C2BB51B-7516-8969-183D-CF3F02F458BB}"/>
              </a:ext>
            </a:extLst>
          </p:cNvPr>
          <p:cNvSpPr>
            <a:spLocks noGrp="1"/>
          </p:cNvSpPr>
          <p:nvPr>
            <p:ph type="title"/>
          </p:nvPr>
        </p:nvSpPr>
        <p:spPr>
          <a:xfrm>
            <a:off x="533400" y="189114"/>
            <a:ext cx="8077200" cy="1143000"/>
          </a:xfrm>
        </p:spPr>
        <p:txBody>
          <a:bodyPr/>
          <a:lstStyle/>
          <a:p>
            <a:pPr>
              <a:lnSpc>
                <a:spcPct val="100000"/>
              </a:lnSpc>
              <a:spcAft>
                <a:spcPts val="800"/>
              </a:spcAft>
            </a:pPr>
            <a:r>
              <a:rPr kumimoji="1" lang="en-US" sz="2800" kern="1200" dirty="0">
                <a:solidFill>
                  <a:srgbClr val="212121"/>
                </a:solidFill>
                <a:latin typeface="Arial" panose="020B0604020202020204" pitchFamily="34" charset="0"/>
                <a:ea typeface="ＭＳ Ｐゴシック" panose="020B0600070205080204" pitchFamily="34" charset="-128"/>
              </a:rPr>
              <a:t>File a Motion to Suppress</a:t>
            </a:r>
            <a:endParaRPr lang="en-US" sz="2800" dirty="0">
              <a:solidFill>
                <a:schemeClr val="bg2"/>
              </a:solidFill>
              <a:effectLst/>
            </a:endParaRPr>
          </a:p>
        </p:txBody>
      </p:sp>
      <p:sp>
        <p:nvSpPr>
          <p:cNvPr id="2" name="TextBox 1">
            <a:extLst>
              <a:ext uri="{FF2B5EF4-FFF2-40B4-BE49-F238E27FC236}">
                <a16:creationId xmlns:a16="http://schemas.microsoft.com/office/drawing/2014/main" id="{6F665F89-42D8-F96F-B14E-0714ADF9D0DE}"/>
              </a:ext>
            </a:extLst>
          </p:cNvPr>
          <p:cNvSpPr txBox="1"/>
          <p:nvPr/>
        </p:nvSpPr>
        <p:spPr>
          <a:xfrm>
            <a:off x="239844" y="1422051"/>
            <a:ext cx="7899815" cy="5355312"/>
          </a:xfrm>
          <a:prstGeom prst="rect">
            <a:avLst/>
          </a:prstGeom>
          <a:noFill/>
        </p:spPr>
        <p:txBody>
          <a:bodyPr wrap="square" rtlCol="0">
            <a:spAutoFit/>
          </a:bodyPr>
          <a:lstStyle/>
          <a:p>
            <a:pPr>
              <a:spcAft>
                <a:spcPts val="1200"/>
              </a:spcAft>
            </a:pPr>
            <a:r>
              <a:rPr lang="en-US" sz="3200" dirty="0">
                <a:solidFill>
                  <a:srgbClr val="0070C0"/>
                </a:solidFill>
                <a:latin typeface="+mn-lt"/>
              </a:rPr>
              <a:t>Establish in the Motion:</a:t>
            </a:r>
          </a:p>
          <a:p>
            <a:pPr marL="457200" lvl="4">
              <a:spcAft>
                <a:spcPts val="2400"/>
              </a:spcAft>
            </a:pPr>
            <a:r>
              <a:rPr lang="en-US" sz="3000" dirty="0">
                <a:solidFill>
                  <a:srgbClr val="212121"/>
                </a:solidFill>
                <a:latin typeface="+mn-lt"/>
              </a:rPr>
              <a:t>Allege that any curative measures were inadequate.</a:t>
            </a:r>
          </a:p>
          <a:p>
            <a:pPr marL="914400" lvl="4">
              <a:spcAft>
                <a:spcPts val="2400"/>
              </a:spcAft>
            </a:pPr>
            <a:r>
              <a:rPr lang="en-US" sz="3000" dirty="0">
                <a:solidFill>
                  <a:srgbClr val="212121"/>
                </a:solidFill>
                <a:latin typeface="+mn-lt"/>
              </a:rPr>
              <a:t>No substantial break </a:t>
            </a:r>
            <a:r>
              <a:rPr lang="en-US" sz="3000" dirty="0" err="1">
                <a:solidFill>
                  <a:srgbClr val="212121"/>
                </a:solidFill>
                <a:latin typeface="+mn-lt"/>
              </a:rPr>
              <a:t>btn</a:t>
            </a:r>
            <a:r>
              <a:rPr lang="en-US" sz="3000" dirty="0">
                <a:solidFill>
                  <a:srgbClr val="212121"/>
                </a:solidFill>
                <a:latin typeface="+mn-lt"/>
              </a:rPr>
              <a:t> pre-and </a:t>
            </a:r>
            <a:r>
              <a:rPr lang="en-US" sz="3000" i="1" dirty="0">
                <a:solidFill>
                  <a:srgbClr val="212121"/>
                </a:solidFill>
                <a:latin typeface="+mn-lt"/>
              </a:rPr>
              <a:t>post-Miranda</a:t>
            </a:r>
            <a:r>
              <a:rPr lang="en-US" sz="3000" dirty="0">
                <a:solidFill>
                  <a:srgbClr val="212121"/>
                </a:solidFill>
                <a:latin typeface="+mn-lt"/>
              </a:rPr>
              <a:t> statements, and</a:t>
            </a:r>
          </a:p>
          <a:p>
            <a:pPr marL="914400" lvl="4">
              <a:spcAft>
                <a:spcPts val="2400"/>
              </a:spcAft>
            </a:pPr>
            <a:r>
              <a:rPr lang="en-US" sz="3000" dirty="0">
                <a:solidFill>
                  <a:srgbClr val="212121"/>
                </a:solidFill>
                <a:latin typeface="+mn-lt"/>
              </a:rPr>
              <a:t>No additional warning provided.</a:t>
            </a:r>
          </a:p>
          <a:p>
            <a:pPr marL="457200" lvl="4">
              <a:spcAft>
                <a:spcPts val="2400"/>
              </a:spcAft>
            </a:pPr>
            <a:r>
              <a:rPr lang="en-US" sz="3000" dirty="0">
                <a:solidFill>
                  <a:srgbClr val="212121"/>
                </a:solidFill>
                <a:latin typeface="+mn-lt"/>
              </a:rPr>
              <a:t>As best you can, identify in your Motion the times of all relevant circumstances for the trial court.</a:t>
            </a:r>
          </a:p>
        </p:txBody>
      </p:sp>
    </p:spTree>
    <p:extLst>
      <p:ext uri="{BB962C8B-B14F-4D97-AF65-F5344CB8AC3E}">
        <p14:creationId xmlns:p14="http://schemas.microsoft.com/office/powerpoint/2010/main" val="294644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DBF Powerbook:Applications:Microsoft Office 2004:Templates:Presentations:Designs:Poise</Template>
  <TotalTime>5214</TotalTime>
  <Words>9980</Words>
  <Application>Microsoft Macintosh PowerPoint</Application>
  <PresentationFormat>On-screen Show (4:3)</PresentationFormat>
  <Paragraphs>699</Paragraphs>
  <Slides>104</Slides>
  <Notes>103</Notes>
  <HiddenSlides>21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104</vt:i4>
      </vt:variant>
    </vt:vector>
  </HeadingPairs>
  <TitlesOfParts>
    <vt:vector size="113" baseType="lpstr">
      <vt:lpstr>Arial</vt:lpstr>
      <vt:lpstr>ArialMT</vt:lpstr>
      <vt:lpstr>Calibri</vt:lpstr>
      <vt:lpstr>Helvetica</vt:lpstr>
      <vt:lpstr>Times</vt:lpstr>
      <vt:lpstr>Times New Roman</vt:lpstr>
      <vt:lpstr>Wingdings</vt:lpstr>
      <vt:lpstr>Blank Presentation</vt:lpstr>
      <vt:lpstr>Bar Code</vt:lpstr>
      <vt:lpstr>MIRANDA</vt:lpstr>
      <vt:lpstr>What is the Two-steP interrogation technique?</vt:lpstr>
      <vt:lpstr>Two-Step Questioning</vt:lpstr>
      <vt:lpstr>CASE 1</vt:lpstr>
      <vt:lpstr>Two-Step Questioning</vt:lpstr>
      <vt:lpstr>Two-Step Questioning</vt:lpstr>
      <vt:lpstr>Two-Step Questioning</vt:lpstr>
      <vt:lpstr>Two-Step Questioning</vt:lpstr>
      <vt:lpstr>Two-Step Questioning</vt:lpstr>
      <vt:lpstr>Two-Step Questioning</vt:lpstr>
      <vt:lpstr>CASE 2</vt:lpstr>
      <vt:lpstr>Two-Step Questioning</vt:lpstr>
      <vt:lpstr>Two-Step Questioning</vt:lpstr>
      <vt:lpstr>Two-Step Questioning</vt:lpstr>
      <vt:lpstr>Two-Step Questioning</vt:lpstr>
      <vt:lpstr>Transcript</vt:lpstr>
      <vt:lpstr>Custody?</vt:lpstr>
      <vt:lpstr>Two-Step Questioning</vt:lpstr>
      <vt:lpstr>Warnings Given</vt:lpstr>
      <vt:lpstr>Post-Warning Statement</vt:lpstr>
      <vt:lpstr>Two-Step: Was the Suspect in Custody?</vt:lpstr>
      <vt:lpstr>Questions Elicited to Obtain an Incriminating Response?</vt:lpstr>
      <vt:lpstr>TOPICS</vt:lpstr>
      <vt:lpstr>Tex. Crim. Pro. art. 38.22:</vt:lpstr>
      <vt:lpstr>WARNINGS Tex. Crim. Pro. art. 38.22:</vt:lpstr>
      <vt:lpstr>WARNINGS Tex. Crim. Pro. art. 38.22 Sec. 2(a): </vt:lpstr>
      <vt:lpstr>Art. 38.22. When statements may be used</vt:lpstr>
      <vt:lpstr>Art. 38.22. When statements may be used </vt:lpstr>
      <vt:lpstr>Art. 38.22. When statements may be used </vt:lpstr>
      <vt:lpstr>Custody</vt:lpstr>
      <vt:lpstr>CUSTODY</vt:lpstr>
      <vt:lpstr>Dowthitt: Detention May Become Custodial</vt:lpstr>
      <vt:lpstr>CUSTODY</vt:lpstr>
      <vt:lpstr>Dowthitt v. State, 931 S.W.2d 244 (Tex. Crim. App. 1996).</vt:lpstr>
      <vt:lpstr>Dowthitt: CUSTODY FACTORS CONSIDERED:</vt:lpstr>
      <vt:lpstr>Dowthitt Timeline</vt:lpstr>
      <vt:lpstr>Dowthitt v. State, 931 S.W.2d 244 (Tex. Crim. App. 1996).</vt:lpstr>
      <vt:lpstr>Dowthitt: PROBABLE CAUSE TO ARREST</vt:lpstr>
      <vt:lpstr>Dowthitt: PROBABLE CAUSE TO ARREST</vt:lpstr>
      <vt:lpstr>Dowthitt: CUSTODY FACTORS CASE SPECIFIC:</vt:lpstr>
      <vt:lpstr>Other Factors might Support Custody:</vt:lpstr>
      <vt:lpstr>Incarceration is not Custody</vt:lpstr>
      <vt:lpstr>State v. Ortiz, 382 S.W.3d 367, 373 (Tex. Crim. App. 2012) </vt:lpstr>
      <vt:lpstr>State v. Ortiz, 382 S.W.3d 367, 373 (Tex. Crim. App. 2012) </vt:lpstr>
      <vt:lpstr>State v. Ortiz, 382 S.W.3d 367, 373 (Tex. Crim. App. 2012) </vt:lpstr>
      <vt:lpstr>State v. Ortiz, 382 S.W.3d 367, 373 (Tex. Crim. App. 2012) </vt:lpstr>
      <vt:lpstr>State v. Ortiz, 382 S.W.3d 367, 373 (Tex. Crim. App. 2012) </vt:lpstr>
      <vt:lpstr>State v. Ortiz, 382 S.W.3d 367, 373 (Tex. Crim. App. 2012) </vt:lpstr>
      <vt:lpstr>State v. Ortiz, 382 S.W.3d 367, 373 (Tex. Crim. App. 2012) </vt:lpstr>
      <vt:lpstr>State v. Ortiz, 382 S.W.3d 367, 373 (Tex. Crim. App. 2012) </vt:lpstr>
      <vt:lpstr>Xu v. State, 100 S.W.3d 408, 412–13 (Tex. App.—San Antonio 2002, pet. ref’d):</vt:lpstr>
      <vt:lpstr>Xu v. State, 100 S.W.3d 408, 412–13 (Tex. App.—San Antonio 2002, pet. ref’d): </vt:lpstr>
      <vt:lpstr>Xu v. State, 100 S.W.3d 408, 412–13 (Tex. App.—San Antonio 2002, pet. ref’d): </vt:lpstr>
      <vt:lpstr>Xu v. State, 100 S.W.3d 408, 412–13 (Tex. App.—San Antonio 2002, pet. ref’d):</vt:lpstr>
      <vt:lpstr>Xu v. State, 100 S.W.3d 408, 412–13 (Tex. App.—San Antonio 2002, pet. ref’d):</vt:lpstr>
      <vt:lpstr>Xu v. State, 100 S.W.3d 408, 412–13 (Tex. App.—San Antonio 2002, pet. ref’d):</vt:lpstr>
      <vt:lpstr>Xu v. State, 100 S.W.3d 408, 412–13 (Tex. App.—San Antonio 2002, pet. ref’d):</vt:lpstr>
      <vt:lpstr>Xu v. State, 100 S.W.3d 408, 412–13 (Tex. App.—San Antonio 2002, pet. ref’d):</vt:lpstr>
      <vt:lpstr>Xu v. State, 100 S.W.3d 408, 412–13 (Tex. App.—San Antonio 2002, pet. ref’d):</vt:lpstr>
      <vt:lpstr>State v. Saenz</vt:lpstr>
      <vt:lpstr>State v. Saenz</vt:lpstr>
      <vt:lpstr>State v. Saenz</vt:lpstr>
      <vt:lpstr>State v. Saenz</vt:lpstr>
      <vt:lpstr>State v. Saenz</vt:lpstr>
      <vt:lpstr>State v. Saenz</vt:lpstr>
      <vt:lpstr>State v. Saenz</vt:lpstr>
      <vt:lpstr>State v. Saenz</vt:lpstr>
      <vt:lpstr>INTERROGATION</vt:lpstr>
      <vt:lpstr>Reasonably Likely to Elicit an Incriminating Response.</vt:lpstr>
      <vt:lpstr>Reasonably Likely to Elicit an Incriminating Response.</vt:lpstr>
      <vt:lpstr>Reasonably Likely to Elicit an Incriminating Response.</vt:lpstr>
      <vt:lpstr>Reasonably Likely to Elicit an Incriminating Response.</vt:lpstr>
      <vt:lpstr>official law enforcement interrogation</vt:lpstr>
      <vt:lpstr>official law enforcement interrogation</vt:lpstr>
      <vt:lpstr>official law enforcement interrogation</vt:lpstr>
      <vt:lpstr>official law enforcement interrogation</vt:lpstr>
      <vt:lpstr>official law enforcement interrogation</vt:lpstr>
      <vt:lpstr>official law enforcement interrogation</vt:lpstr>
      <vt:lpstr>INFORMANTS</vt:lpstr>
      <vt:lpstr>TWO-STEP QUESTIONING</vt:lpstr>
      <vt:lpstr>Two-Step Questioning</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Two-Step Questioning Missouri v. Seibert, 124 S.Ct. 2601 (2004)</vt:lpstr>
      <vt:lpstr>File a Motion to Suppress</vt:lpstr>
      <vt:lpstr>File a Motion to Suppress</vt:lpstr>
      <vt:lpstr>File a Motion to Suppress</vt:lpstr>
      <vt:lpstr>File a Motion to Suppress</vt:lpstr>
      <vt:lpstr>File a Motion to Suppress</vt:lpstr>
      <vt:lpstr>File a Motion to Suppress</vt:lpstr>
      <vt:lpstr>File a Motion to Suppress</vt:lpstr>
      <vt:lpstr>File a Motion to Suppress</vt:lpstr>
      <vt:lpstr>File a Motion to Suppress</vt:lpstr>
      <vt:lpstr>File a Motion to Suppress</vt:lpstr>
      <vt:lpstr>Two-Step Questioning</vt:lpstr>
      <vt:lpstr>Two-Step Questioning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dc:title>
  <dc:creator/>
  <cp:lastModifiedBy>DAVID FRANK</cp:lastModifiedBy>
  <cp:revision>12</cp:revision>
  <cp:lastPrinted>2023-10-25T16:43:43Z</cp:lastPrinted>
  <dcterms:created xsi:type="dcterms:W3CDTF">1904-01-01T00:00:00Z</dcterms:created>
  <dcterms:modified xsi:type="dcterms:W3CDTF">2023-11-03T16:11:30Z</dcterms:modified>
</cp:coreProperties>
</file>